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0" r:id="rId2"/>
    <p:sldId id="272" r:id="rId3"/>
    <p:sldId id="277" r:id="rId4"/>
    <p:sldId id="276" r:id="rId5"/>
    <p:sldId id="274" r:id="rId6"/>
    <p:sldId id="27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HITEO201" initials="OW"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4E0"/>
    <a:srgbClr val="005EB8"/>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66" autoAdjust="0"/>
    <p:restoredTop sz="94249" autoAdjust="0"/>
  </p:normalViewPr>
  <p:slideViewPr>
    <p:cSldViewPr>
      <p:cViewPr varScale="1">
        <p:scale>
          <a:sx n="114" d="100"/>
          <a:sy n="114" d="100"/>
        </p:scale>
        <p:origin x="1608"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4" d="100"/>
          <a:sy n="64" d="100"/>
        </p:scale>
        <p:origin x="-314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3CACB1-0493-4481-B4B2-2807B0ED67D5}" type="datetimeFigureOut">
              <a:rPr lang="en-GB" smtClean="0"/>
              <a:t>14/06/2024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930622-DEB1-44C0-8FAA-9236C3655390}" type="slidenum">
              <a:rPr lang="en-GB" smtClean="0"/>
              <a:t>‹#›</a:t>
            </a:fld>
            <a:endParaRPr lang="en-GB"/>
          </a:p>
        </p:txBody>
      </p:sp>
    </p:spTree>
    <p:extLst>
      <p:ext uri="{BB962C8B-B14F-4D97-AF65-F5344CB8AC3E}">
        <p14:creationId xmlns:p14="http://schemas.microsoft.com/office/powerpoint/2010/main" val="2053993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916507-7C33-49C8-85E0-445C663ACC87}" type="datetimeFigureOut">
              <a:rPr lang="en-GB" smtClean="0"/>
              <a:t>14/06/2024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B0193D-3A7B-4714-A67E-5DED51851013}" type="slidenum">
              <a:rPr lang="en-GB" smtClean="0"/>
              <a:t>‹#›</a:t>
            </a:fld>
            <a:endParaRPr lang="en-GB"/>
          </a:p>
        </p:txBody>
      </p:sp>
    </p:spTree>
    <p:extLst>
      <p:ext uri="{BB962C8B-B14F-4D97-AF65-F5344CB8AC3E}">
        <p14:creationId xmlns:p14="http://schemas.microsoft.com/office/powerpoint/2010/main" val="3290622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1D6AD4-324B-4014-AB3A-AB3A4525145B}" type="slidenum">
              <a:rPr lang="en-GB" smtClean="0"/>
              <a:t>3</a:t>
            </a:fld>
            <a:endParaRPr lang="en-GB"/>
          </a:p>
        </p:txBody>
      </p:sp>
    </p:spTree>
    <p:extLst>
      <p:ext uri="{BB962C8B-B14F-4D97-AF65-F5344CB8AC3E}">
        <p14:creationId xmlns:p14="http://schemas.microsoft.com/office/powerpoint/2010/main" val="36026762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jpeg"/><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jpeg"/><Relationship Id="rId4"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jpeg"/><Relationship Id="rId5" Type="http://schemas.openxmlformats.org/officeDocument/2006/relationships/image" Target="../media/image2.jpe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grpSp>
        <p:nvGrpSpPr>
          <p:cNvPr id="10" name="Group 9"/>
          <p:cNvGrpSpPr/>
          <p:nvPr userDrawn="1"/>
        </p:nvGrpSpPr>
        <p:grpSpPr>
          <a:xfrm>
            <a:off x="-36511" y="1588"/>
            <a:ext cx="3474639" cy="6858000"/>
            <a:chOff x="-36511" y="1588"/>
            <a:chExt cx="3474639" cy="6858000"/>
          </a:xfrm>
        </p:grpSpPr>
        <p:pic>
          <p:nvPicPr>
            <p:cNvPr id="11"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89" r="57413"/>
            <a:stretch/>
          </p:blipFill>
          <p:spPr bwMode="auto">
            <a:xfrm>
              <a:off x="-36511" y="1588"/>
              <a:ext cx="2423662"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9856" y="6057538"/>
              <a:ext cx="2448272" cy="775072"/>
            </a:xfrm>
            <a:prstGeom prst="rect">
              <a:avLst/>
            </a:prstGeom>
          </p:spPr>
        </p:pic>
      </p:grpSp>
      <p:pic>
        <p:nvPicPr>
          <p:cNvPr id="15" name="Picture 14"/>
          <p:cNvPicPr>
            <a:picLocks noChangeAspect="1"/>
          </p:cNvPicPr>
          <p:nvPr userDrawn="1"/>
        </p:nvPicPr>
        <p:blipFill rotWithShape="1">
          <a:blip r:embed="rId4" cstate="print">
            <a:extLst>
              <a:ext uri="{28A0092B-C50C-407E-A947-70E740481C1C}">
                <a14:useLocalDpi xmlns:a14="http://schemas.microsoft.com/office/drawing/2010/main" val="0"/>
              </a:ext>
            </a:extLst>
          </a:blip>
          <a:srcRect l="31508" b="14653"/>
          <a:stretch/>
        </p:blipFill>
        <p:spPr>
          <a:xfrm>
            <a:off x="7269480" y="189660"/>
            <a:ext cx="1686388" cy="944196"/>
          </a:xfrm>
          <a:prstGeom prst="rect">
            <a:avLst/>
          </a:prstGeom>
        </p:spPr>
      </p:pic>
      <p:pic>
        <p:nvPicPr>
          <p:cNvPr id="17" name="Picture 1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028384" y="6006886"/>
            <a:ext cx="1008112" cy="806490"/>
          </a:xfrm>
          <a:prstGeom prst="rect">
            <a:avLst/>
          </a:prstGeom>
        </p:spPr>
      </p:pic>
    </p:spTree>
    <p:extLst>
      <p:ext uri="{BB962C8B-B14F-4D97-AF65-F5344CB8AC3E}">
        <p14:creationId xmlns:p14="http://schemas.microsoft.com/office/powerpoint/2010/main" val="15039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11560" y="1484784"/>
            <a:ext cx="8280920" cy="4032448"/>
          </a:xfrm>
          <a:prstGeom prst="rect">
            <a:avLst/>
          </a:prstGeom>
        </p:spPr>
        <p:txBody>
          <a:bodyPr/>
          <a:lstStyle>
            <a:lvl1pPr marL="457200" indent="-457200" algn="l">
              <a:buClr>
                <a:schemeClr val="tx2"/>
              </a:buClr>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Bullets</a:t>
            </a:r>
          </a:p>
          <a:p>
            <a:r>
              <a:rPr lang="en-US" dirty="0"/>
              <a:t>Bullets</a:t>
            </a:r>
          </a:p>
          <a:p>
            <a:r>
              <a:rPr lang="en-US" dirty="0"/>
              <a:t>Bullets</a:t>
            </a:r>
          </a:p>
        </p:txBody>
      </p:sp>
      <p:sp>
        <p:nvSpPr>
          <p:cNvPr id="6" name="Slide Number Placeholder 5"/>
          <p:cNvSpPr>
            <a:spLocks noGrp="1"/>
          </p:cNvSpPr>
          <p:nvPr>
            <p:ph type="sldNum" sz="quarter" idx="12"/>
          </p:nvPr>
        </p:nvSpPr>
        <p:spPr/>
        <p:txBody>
          <a:bodyPr/>
          <a:lstStyle/>
          <a:p>
            <a:pPr algn="l"/>
            <a:fld id="{A4BF3DD0-8851-4865-823F-3345F706D858}" type="slidenum">
              <a:rPr lang="en-GB" smtClean="0"/>
              <a:pPr algn="l"/>
              <a:t>‹#›</a:t>
            </a:fld>
            <a:endParaRPr lang="en-GB" dirty="0"/>
          </a:p>
        </p:txBody>
      </p:sp>
      <p:grpSp>
        <p:nvGrpSpPr>
          <p:cNvPr id="16" name="Group 15"/>
          <p:cNvGrpSpPr/>
          <p:nvPr userDrawn="1"/>
        </p:nvGrpSpPr>
        <p:grpSpPr>
          <a:xfrm>
            <a:off x="-36511" y="1588"/>
            <a:ext cx="3474639" cy="6858000"/>
            <a:chOff x="-36511" y="1588"/>
            <a:chExt cx="3474639" cy="6858000"/>
          </a:xfrm>
        </p:grpSpPr>
        <p:pic>
          <p:nvPicPr>
            <p:cNvPr id="1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89" r="57413"/>
            <a:stretch/>
          </p:blipFill>
          <p:spPr bwMode="auto">
            <a:xfrm>
              <a:off x="-36511" y="1588"/>
              <a:ext cx="2423662"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9856" y="6057538"/>
              <a:ext cx="2448272" cy="775072"/>
            </a:xfrm>
            <a:prstGeom prst="rect">
              <a:avLst/>
            </a:prstGeom>
          </p:spPr>
        </p:pic>
      </p:grpSp>
      <p:pic>
        <p:nvPicPr>
          <p:cNvPr id="21" name="Picture 20"/>
          <p:cNvPicPr>
            <a:picLocks noChangeAspect="1"/>
          </p:cNvPicPr>
          <p:nvPr userDrawn="1"/>
        </p:nvPicPr>
        <p:blipFill rotWithShape="1">
          <a:blip r:embed="rId4" cstate="print">
            <a:extLst>
              <a:ext uri="{28A0092B-C50C-407E-A947-70E740481C1C}">
                <a14:useLocalDpi xmlns:a14="http://schemas.microsoft.com/office/drawing/2010/main" val="0"/>
              </a:ext>
            </a:extLst>
          </a:blip>
          <a:srcRect l="31508" b="14653"/>
          <a:stretch/>
        </p:blipFill>
        <p:spPr>
          <a:xfrm>
            <a:off x="7269480" y="189660"/>
            <a:ext cx="1686388" cy="944196"/>
          </a:xfrm>
          <a:prstGeom prst="rect">
            <a:avLst/>
          </a:prstGeom>
        </p:spPr>
      </p:pic>
      <p:pic>
        <p:nvPicPr>
          <p:cNvPr id="22" name="Picture 2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028384" y="6006886"/>
            <a:ext cx="1008112" cy="806490"/>
          </a:xfrm>
          <a:prstGeom prst="rect">
            <a:avLst/>
          </a:prstGeom>
        </p:spPr>
      </p:pic>
    </p:spTree>
    <p:extLst>
      <p:ext uri="{BB962C8B-B14F-4D97-AF65-F5344CB8AC3E}">
        <p14:creationId xmlns:p14="http://schemas.microsoft.com/office/powerpoint/2010/main" val="3305903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lgn="l">
              <a:defRPr/>
            </a:lvl1pPr>
          </a:lstStyle>
          <a:p>
            <a:fld id="{A4BF3DD0-8851-4865-823F-3345F706D858}" type="slidenum">
              <a:rPr lang="en-GB" smtClean="0"/>
              <a:pPr/>
              <a:t>‹#›</a:t>
            </a:fld>
            <a:endParaRPr lang="en-GB" dirty="0"/>
          </a:p>
        </p:txBody>
      </p:sp>
      <p:pic>
        <p:nvPicPr>
          <p:cNvPr id="7"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5376" t="3752" r="36675" b="6259"/>
          <a:stretch/>
        </p:blipFill>
        <p:spPr bwMode="auto">
          <a:xfrm>
            <a:off x="5652120" y="956882"/>
            <a:ext cx="2370126" cy="520842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p:cNvGrpSpPr/>
          <p:nvPr userDrawn="1"/>
        </p:nvGrpSpPr>
        <p:grpSpPr>
          <a:xfrm>
            <a:off x="-36511" y="1588"/>
            <a:ext cx="3474639" cy="6858000"/>
            <a:chOff x="-36511" y="1588"/>
            <a:chExt cx="3474639" cy="6858000"/>
          </a:xfrm>
        </p:grpSpPr>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389" r="57413"/>
            <a:stretch/>
          </p:blipFill>
          <p:spPr bwMode="auto">
            <a:xfrm>
              <a:off x="-36511" y="1588"/>
              <a:ext cx="2423662"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856" y="6057538"/>
              <a:ext cx="2448272" cy="775072"/>
            </a:xfrm>
            <a:prstGeom prst="rect">
              <a:avLst/>
            </a:prstGeom>
          </p:spPr>
        </p:pic>
      </p:grpSp>
      <p:pic>
        <p:nvPicPr>
          <p:cNvPr id="13" name="Picture 12"/>
          <p:cNvPicPr>
            <a:picLocks noChangeAspect="1"/>
          </p:cNvPicPr>
          <p:nvPr userDrawn="1"/>
        </p:nvPicPr>
        <p:blipFill rotWithShape="1">
          <a:blip r:embed="rId5" cstate="print">
            <a:extLst>
              <a:ext uri="{28A0092B-C50C-407E-A947-70E740481C1C}">
                <a14:useLocalDpi xmlns:a14="http://schemas.microsoft.com/office/drawing/2010/main" val="0"/>
              </a:ext>
            </a:extLst>
          </a:blip>
          <a:srcRect l="31508" b="14653"/>
          <a:stretch/>
        </p:blipFill>
        <p:spPr>
          <a:xfrm>
            <a:off x="7269480" y="189660"/>
            <a:ext cx="1686388" cy="944196"/>
          </a:xfrm>
          <a:prstGeom prst="rect">
            <a:avLst/>
          </a:prstGeom>
        </p:spPr>
      </p:pic>
      <p:pic>
        <p:nvPicPr>
          <p:cNvPr id="14" name="Picture 1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28384" y="6006886"/>
            <a:ext cx="1008112" cy="806490"/>
          </a:xfrm>
          <a:prstGeom prst="rect">
            <a:avLst/>
          </a:prstGeom>
        </p:spPr>
      </p:pic>
      <p:sp>
        <p:nvSpPr>
          <p:cNvPr id="8" name="Rounded Rectangle 7"/>
          <p:cNvSpPr/>
          <p:nvPr userDrawn="1"/>
        </p:nvSpPr>
        <p:spPr>
          <a:xfrm>
            <a:off x="611560" y="1444470"/>
            <a:ext cx="5193704" cy="248858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4000" b="1" dirty="0">
                <a:solidFill>
                  <a:srgbClr val="002060"/>
                </a:solidFill>
              </a:rPr>
              <a:t>Title of Meeting</a:t>
            </a:r>
          </a:p>
          <a:p>
            <a:pPr algn="r"/>
            <a:endParaRPr lang="en-GB" sz="3600" dirty="0">
              <a:solidFill>
                <a:srgbClr val="002060"/>
              </a:solidFill>
            </a:endParaRPr>
          </a:p>
          <a:p>
            <a:pPr algn="r"/>
            <a:r>
              <a:rPr lang="en-GB" sz="3600" dirty="0">
                <a:solidFill>
                  <a:srgbClr val="002060"/>
                </a:solidFill>
              </a:rPr>
              <a:t>Date</a:t>
            </a:r>
          </a:p>
        </p:txBody>
      </p:sp>
    </p:spTree>
    <p:extLst>
      <p:ext uri="{BB962C8B-B14F-4D97-AF65-F5344CB8AC3E}">
        <p14:creationId xmlns:p14="http://schemas.microsoft.com/office/powerpoint/2010/main" val="559435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EF86749-C2C4-4574-8249-A10B2D867F5D}"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0A2E7A-0646-4048-9544-2C678A2B4927}" type="slidenum">
              <a:rPr lang="en-GB" smtClean="0"/>
              <a:t>‹#›</a:t>
            </a:fld>
            <a:endParaRPr lang="en-GB"/>
          </a:p>
        </p:txBody>
      </p:sp>
    </p:spTree>
    <p:extLst>
      <p:ext uri="{BB962C8B-B14F-4D97-AF65-F5344CB8AC3E}">
        <p14:creationId xmlns:p14="http://schemas.microsoft.com/office/powerpoint/2010/main" val="375461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F86749-C2C4-4574-8249-A10B2D867F5D}"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0A2E7A-0646-4048-9544-2C678A2B4927}" type="slidenum">
              <a:rPr lang="en-GB" smtClean="0"/>
              <a:t>‹#›</a:t>
            </a:fld>
            <a:endParaRPr lang="en-GB"/>
          </a:p>
        </p:txBody>
      </p:sp>
    </p:spTree>
    <p:extLst>
      <p:ext uri="{BB962C8B-B14F-4D97-AF65-F5344CB8AC3E}">
        <p14:creationId xmlns:p14="http://schemas.microsoft.com/office/powerpoint/2010/main" val="291073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2977B5-97ED-4995-A653-055B50C6FAA2}" type="datetimeFigureOut">
              <a:rPr lang="en-GB" smtClean="0"/>
              <a:t>14/06/2024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AEAA80-6480-4CB0-B3A4-6E00C73C13CB}" type="slidenum">
              <a:rPr lang="en-GB" smtClean="0"/>
              <a:t>‹#›</a:t>
            </a:fld>
            <a:endParaRPr lang="en-GB"/>
          </a:p>
        </p:txBody>
      </p:sp>
    </p:spTree>
    <p:extLst>
      <p:ext uri="{BB962C8B-B14F-4D97-AF65-F5344CB8AC3E}">
        <p14:creationId xmlns:p14="http://schemas.microsoft.com/office/powerpoint/2010/main" val="2156617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01EC86-B538-4370-81D0-C38CE4B2447C}" type="datetimeFigureOut">
              <a:rPr lang="en-GB" smtClean="0"/>
              <a:t>14/06/2024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F3DD0-8851-4865-823F-3345F706D858}" type="slidenum">
              <a:rPr lang="en-GB" smtClean="0"/>
              <a:t>‹#›</a:t>
            </a:fld>
            <a:endParaRPr lang="en-GB"/>
          </a:p>
        </p:txBody>
      </p:sp>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028384" y="6006886"/>
            <a:ext cx="1008112" cy="806490"/>
          </a:xfrm>
          <a:prstGeom prst="rect">
            <a:avLst/>
          </a:prstGeom>
        </p:spPr>
      </p:pic>
      <p:pic>
        <p:nvPicPr>
          <p:cNvPr id="9" name="Picture 8"/>
          <p:cNvPicPr>
            <a:picLocks noChangeAspect="1"/>
          </p:cNvPicPr>
          <p:nvPr userDrawn="1"/>
        </p:nvPicPr>
        <p:blipFill rotWithShape="1">
          <a:blip r:embed="rId9" cstate="print">
            <a:extLst>
              <a:ext uri="{28A0092B-C50C-407E-A947-70E740481C1C}">
                <a14:useLocalDpi xmlns:a14="http://schemas.microsoft.com/office/drawing/2010/main" val="0"/>
              </a:ext>
            </a:extLst>
          </a:blip>
          <a:srcRect l="31508" b="14653"/>
          <a:stretch/>
        </p:blipFill>
        <p:spPr>
          <a:xfrm>
            <a:off x="7269480" y="189660"/>
            <a:ext cx="1686388" cy="944196"/>
          </a:xfrm>
          <a:prstGeom prst="rect">
            <a:avLst/>
          </a:prstGeom>
        </p:spPr>
      </p:pic>
      <p:pic>
        <p:nvPicPr>
          <p:cNvPr id="13" name="Picture 3" descr="Y:\Public\Communications\Our vision document\Values Icon string small.jpg"/>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79512" y="6238389"/>
            <a:ext cx="1524000" cy="4572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userDrawn="1"/>
        </p:nvGrpSpPr>
        <p:grpSpPr>
          <a:xfrm>
            <a:off x="-36511" y="1588"/>
            <a:ext cx="3474639" cy="6858000"/>
            <a:chOff x="-36511" y="1588"/>
            <a:chExt cx="3474639" cy="6858000"/>
          </a:xfrm>
        </p:grpSpPr>
        <p:pic>
          <p:nvPicPr>
            <p:cNvPr id="11" name="Picture 2"/>
            <p:cNvPicPr>
              <a:picLocks noChangeAspect="1" noChangeArrowheads="1"/>
            </p:cNvPicPr>
            <p:nvPr/>
          </p:nvPicPr>
          <p:blipFill rotWithShape="1">
            <a:blip r:embed="rId11">
              <a:extLst>
                <a:ext uri="{28A0092B-C50C-407E-A947-70E740481C1C}">
                  <a14:useLocalDpi xmlns:a14="http://schemas.microsoft.com/office/drawing/2010/main" val="0"/>
                </a:ext>
              </a:extLst>
            </a:blip>
            <a:srcRect l="2389" r="57413"/>
            <a:stretch/>
          </p:blipFill>
          <p:spPr bwMode="auto">
            <a:xfrm>
              <a:off x="-36511" y="1588"/>
              <a:ext cx="2423662"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89856" y="6057538"/>
              <a:ext cx="2448272" cy="775072"/>
            </a:xfrm>
            <a:prstGeom prst="rect">
              <a:avLst/>
            </a:prstGeom>
          </p:spPr>
        </p:pic>
      </p:grpSp>
    </p:spTree>
    <p:extLst>
      <p:ext uri="{BB962C8B-B14F-4D97-AF65-F5344CB8AC3E}">
        <p14:creationId xmlns:p14="http://schemas.microsoft.com/office/powerpoint/2010/main" val="1745049960"/>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954759"/>
          </a:xfrm>
        </p:spPr>
        <p:txBody>
          <a:bodyPr anchor="ctr">
            <a:normAutofit/>
          </a:bodyPr>
          <a:lstStyle/>
          <a:p>
            <a:r>
              <a:rPr lang="en-GB" b="1" dirty="0"/>
              <a:t>Your Next Patient – supporting the management of risk</a:t>
            </a:r>
            <a:br>
              <a:rPr lang="en-GB" b="1" dirty="0"/>
            </a:br>
            <a:endParaRPr lang="en-GB" b="1" dirty="0"/>
          </a:p>
        </p:txBody>
      </p:sp>
    </p:spTree>
    <p:extLst>
      <p:ext uri="{BB962C8B-B14F-4D97-AF65-F5344CB8AC3E}">
        <p14:creationId xmlns:p14="http://schemas.microsoft.com/office/powerpoint/2010/main" val="1591048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chor="ctr"/>
          <a:lstStyle/>
          <a:p>
            <a:r>
              <a:rPr lang="en-GB" b="1" dirty="0"/>
              <a:t>Background</a:t>
            </a:r>
          </a:p>
        </p:txBody>
      </p:sp>
      <p:sp>
        <p:nvSpPr>
          <p:cNvPr id="3" name="Subtitle 2"/>
          <p:cNvSpPr txBox="1">
            <a:spLocks/>
          </p:cNvSpPr>
          <p:nvPr/>
        </p:nvSpPr>
        <p:spPr>
          <a:xfrm>
            <a:off x="1043608" y="1052736"/>
            <a:ext cx="7920880" cy="489654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600" b="1" dirty="0"/>
              <a:t>Current Situation</a:t>
            </a:r>
          </a:p>
          <a:p>
            <a:pPr lvl="1"/>
            <a:r>
              <a:rPr lang="en-GB" sz="1400" dirty="0"/>
              <a:t>In recent months Category 2 (conditions, such as stroke or chest pain) response time have significantly increased nationally as a result off increased prolonged handover delays at the secondary care interface, with significant risk held in the community </a:t>
            </a:r>
          </a:p>
          <a:p>
            <a:pPr lvl="1"/>
            <a:r>
              <a:rPr lang="en-GB" sz="1400" dirty="0"/>
              <a:t>Deaths within the community have increased nationally, it is believed there is a link to this and the significant increase in the response times within the emergency departments across the UK</a:t>
            </a:r>
          </a:p>
          <a:p>
            <a:pPr lvl="1"/>
            <a:r>
              <a:rPr lang="en-GB" sz="1400" dirty="0"/>
              <a:t>UHNM is one of 12 Trusts (5 of which are in the Midlands) have been identified as responsible for approximately one third of the total number of patients that are held outside of emergency departments  - UHNM holds about </a:t>
            </a:r>
            <a:endParaRPr lang="en-GB" sz="800" b="1" dirty="0"/>
          </a:p>
          <a:p>
            <a:r>
              <a:rPr lang="en-GB" sz="1600" b="1" dirty="0"/>
              <a:t>North Bristol Model</a:t>
            </a:r>
            <a:endParaRPr lang="en-GB" sz="1600" dirty="0"/>
          </a:p>
          <a:p>
            <a:pPr lvl="1"/>
            <a:r>
              <a:rPr lang="en-GB" sz="1400" dirty="0"/>
              <a:t>North Bristol NHS Trust has recently piloted the regular mandated moving of patients through their clinical pathways each hour of the day and night regardless of staffing or capacity, this has identified that under almost all circumstances, risk to patients in the community is greater than that to patients in the acute Trust</a:t>
            </a:r>
          </a:p>
          <a:p>
            <a:pPr lvl="1"/>
            <a:r>
              <a:rPr lang="en-GB" sz="1400" dirty="0"/>
              <a:t>This model has been shown to dramatically improve patients safety in the community &amp; change habits</a:t>
            </a:r>
          </a:p>
          <a:p>
            <a:pPr lvl="1"/>
            <a:endParaRPr lang="en-GB" sz="800" b="1" dirty="0"/>
          </a:p>
          <a:p>
            <a:r>
              <a:rPr lang="en-GB" sz="1600" b="1" dirty="0"/>
              <a:t>Local Adaptation</a:t>
            </a:r>
          </a:p>
          <a:p>
            <a:pPr lvl="1"/>
            <a:r>
              <a:rPr lang="en-GB" sz="1400" dirty="0"/>
              <a:t>Recognising local circumstances UHNM have chosen to trial an interpretation of this model which moves patients, in response to  risk currently  during the day time only</a:t>
            </a:r>
          </a:p>
          <a:p>
            <a:pPr lvl="1"/>
            <a:r>
              <a:rPr lang="en-GB" sz="1400" dirty="0"/>
              <a:t>This has been supported by system wide risk assessments in order to improve patient safety throughout our Trust and in the wider community we serve</a:t>
            </a:r>
          </a:p>
        </p:txBody>
      </p:sp>
    </p:spTree>
    <p:extLst>
      <p:ext uri="{BB962C8B-B14F-4D97-AF65-F5344CB8AC3E}">
        <p14:creationId xmlns:p14="http://schemas.microsoft.com/office/powerpoint/2010/main" val="3613361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86" name="Picture 3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459" y="1196752"/>
            <a:ext cx="9287768" cy="477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TextBox 35"/>
          <p:cNvSpPr txBox="1"/>
          <p:nvPr/>
        </p:nvSpPr>
        <p:spPr>
          <a:xfrm>
            <a:off x="755576" y="260648"/>
            <a:ext cx="8208912" cy="1200329"/>
          </a:xfrm>
          <a:prstGeom prst="rect">
            <a:avLst/>
          </a:prstGeom>
          <a:noFill/>
        </p:spPr>
        <p:txBody>
          <a:bodyPr wrap="square" rtlCol="0">
            <a:spAutoFit/>
          </a:bodyPr>
          <a:lstStyle/>
          <a:p>
            <a:r>
              <a:rPr lang="en-GB" b="1" dirty="0"/>
              <a:t>What does the YNP Risk Heat Map tell us?</a:t>
            </a:r>
            <a:endParaRPr lang="en-GB" dirty="0"/>
          </a:p>
          <a:p>
            <a:r>
              <a:rPr lang="en-GB" b="1" dirty="0"/>
              <a:t> </a:t>
            </a:r>
            <a:r>
              <a:rPr lang="en-GB" dirty="0"/>
              <a:t>The YNP Risk Heat Map is designed to identify the level of threat</a:t>
            </a:r>
          </a:p>
          <a:p>
            <a:r>
              <a:rPr lang="en-GB" dirty="0"/>
              <a:t> posed to our Strategic Priorities.  It demonstrates the following:</a:t>
            </a:r>
          </a:p>
          <a:p>
            <a:endParaRPr lang="en-GB" dirty="0"/>
          </a:p>
        </p:txBody>
      </p:sp>
      <p:pic>
        <p:nvPicPr>
          <p:cNvPr id="2106"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2667" y="1844824"/>
            <a:ext cx="3737982"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54" name="TextBox 2053"/>
          <p:cNvSpPr txBox="1"/>
          <p:nvPr/>
        </p:nvSpPr>
        <p:spPr>
          <a:xfrm>
            <a:off x="467544" y="5630346"/>
            <a:ext cx="8280920" cy="954107"/>
          </a:xfrm>
          <a:prstGeom prst="rect">
            <a:avLst/>
          </a:prstGeom>
          <a:noFill/>
        </p:spPr>
        <p:txBody>
          <a:bodyPr wrap="square" rtlCol="0">
            <a:spAutoFit/>
          </a:bodyPr>
          <a:lstStyle/>
          <a:p>
            <a:r>
              <a:rPr lang="en-GB" sz="1400" dirty="0"/>
              <a:t>The above risks have been reviewed against the West Midlands Ambulance Service risk number PS-074-V40 ‘Risks associated with extensive Hospital Breaches, Delays and Turnaround times resulting in patient delay and harm, lack of resources to respond and serious incidents’ which is currently scored at 5 (catastrophic) x 5 (almost certain) = total score 25 which is number one on the risk heat map.</a:t>
            </a:r>
          </a:p>
        </p:txBody>
      </p:sp>
    </p:spTree>
    <p:extLst>
      <p:ext uri="{BB962C8B-B14F-4D97-AF65-F5344CB8AC3E}">
        <p14:creationId xmlns:p14="http://schemas.microsoft.com/office/powerpoint/2010/main" val="4232269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chor="ctr"/>
          <a:lstStyle/>
          <a:p>
            <a:r>
              <a:rPr lang="en-GB" b="1" dirty="0"/>
              <a:t>Oversight </a:t>
            </a:r>
          </a:p>
        </p:txBody>
      </p:sp>
      <p:sp>
        <p:nvSpPr>
          <p:cNvPr id="3" name="Subtitle 2"/>
          <p:cNvSpPr txBox="1">
            <a:spLocks/>
          </p:cNvSpPr>
          <p:nvPr/>
        </p:nvSpPr>
        <p:spPr>
          <a:xfrm>
            <a:off x="1043608" y="1052736"/>
            <a:ext cx="7920880" cy="489654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sz="1600" b="1" dirty="0"/>
          </a:p>
          <a:p>
            <a:r>
              <a:rPr lang="en-GB" sz="1600" dirty="0"/>
              <a:t>Ann Marie and her team have identified a space on each ward for a patient to sit or a bed to be placed</a:t>
            </a:r>
          </a:p>
          <a:p>
            <a:r>
              <a:rPr lang="en-GB" sz="1600" dirty="0"/>
              <a:t>These areas will be confirmed over the next 2 days, along with the SOP</a:t>
            </a:r>
          </a:p>
          <a:p>
            <a:r>
              <a:rPr lang="en-GB" sz="1600" dirty="0"/>
              <a:t>The moves ( based on risk) will happen within a 60 minute period  to the wards - patients will move based on the triggers and individual ward based teams will be asked to support this in real time</a:t>
            </a:r>
          </a:p>
          <a:p>
            <a:r>
              <a:rPr lang="en-GB" sz="1600" dirty="0"/>
              <a:t>NO patients should be sent back to AMU or ED  - mitigation at ward level should be put in place </a:t>
            </a:r>
          </a:p>
          <a:p>
            <a:r>
              <a:rPr lang="en-GB" sz="1600" dirty="0"/>
              <a:t>Ward individual circumstances should be discussed with the Matron – this will not stop the transfer in a timely manner </a:t>
            </a:r>
          </a:p>
          <a:p>
            <a:r>
              <a:rPr lang="en-GB" sz="1600" dirty="0"/>
              <a:t>During next week there will be a daily PDSA meeting , Chaired by Ann Marie and supported by the Exec team</a:t>
            </a:r>
          </a:p>
          <a:p>
            <a:r>
              <a:rPr lang="en-GB" sz="1600" dirty="0"/>
              <a:t>Patients that remain in the additional space at 4 hours should be reviewed by the Matron for the area</a:t>
            </a:r>
          </a:p>
          <a:p>
            <a:r>
              <a:rPr lang="en-GB" sz="1600" dirty="0"/>
              <a:t>Limited to activation in the hours of 08:00 – 18:00</a:t>
            </a:r>
          </a:p>
          <a:p>
            <a:r>
              <a:rPr lang="en-GB" sz="1600" dirty="0"/>
              <a:t>Patients not in a bed space require a plan by 17:30 to be </a:t>
            </a:r>
            <a:r>
              <a:rPr lang="en-GB" sz="1600" dirty="0" err="1"/>
              <a:t>actioned</a:t>
            </a:r>
            <a:r>
              <a:rPr lang="en-GB" sz="1600" dirty="0"/>
              <a:t> as a priority by 20:30</a:t>
            </a:r>
          </a:p>
          <a:p>
            <a:r>
              <a:rPr lang="en-GB" sz="1600" dirty="0"/>
              <a:t>Patients will not remain outside of a bed space for more than 6 hours</a:t>
            </a:r>
          </a:p>
          <a:p>
            <a:endParaRPr lang="en-GB" sz="1600" dirty="0"/>
          </a:p>
          <a:p>
            <a:endParaRPr lang="en-GB" sz="1600" dirty="0"/>
          </a:p>
          <a:p>
            <a:r>
              <a:rPr lang="en-GB" sz="1600" dirty="0"/>
              <a:t>System Plans are also being put in place </a:t>
            </a:r>
          </a:p>
        </p:txBody>
      </p:sp>
    </p:spTree>
    <p:extLst>
      <p:ext uri="{BB962C8B-B14F-4D97-AF65-F5344CB8AC3E}">
        <p14:creationId xmlns:p14="http://schemas.microsoft.com/office/powerpoint/2010/main" val="2326067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chor="ctr"/>
          <a:lstStyle/>
          <a:p>
            <a:r>
              <a:rPr lang="en-GB" b="1" dirty="0"/>
              <a:t>SOP  - Trial 26</a:t>
            </a:r>
            <a:r>
              <a:rPr lang="en-GB" b="1" baseline="30000" dirty="0"/>
              <a:t>th</a:t>
            </a:r>
            <a:r>
              <a:rPr lang="en-GB" b="1" dirty="0"/>
              <a:t> Sept medicine </a:t>
            </a:r>
          </a:p>
        </p:txBody>
      </p:sp>
      <p:sp>
        <p:nvSpPr>
          <p:cNvPr id="3" name="Subtitle 2"/>
          <p:cNvSpPr txBox="1">
            <a:spLocks/>
          </p:cNvSpPr>
          <p:nvPr/>
        </p:nvSpPr>
        <p:spPr>
          <a:xfrm>
            <a:off x="1043608" y="1412776"/>
            <a:ext cx="7920880" cy="4248472"/>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600" b="1" dirty="0"/>
              <a:t>Trigger</a:t>
            </a:r>
          </a:p>
          <a:p>
            <a:pPr lvl="1"/>
            <a:r>
              <a:rPr lang="en-GB" sz="1400" dirty="0"/>
              <a:t>Full Ambulance Assessment and full Majors with no immediate capacity &amp; risk now to holding ambulances</a:t>
            </a:r>
          </a:p>
          <a:p>
            <a:pPr lvl="1"/>
            <a:r>
              <a:rPr lang="en-GB" sz="1400" dirty="0"/>
              <a:t>CSM to activate YNP SOP following discussion with Deputy COO ( in hours ) Silver  ( weekend)</a:t>
            </a:r>
          </a:p>
          <a:p>
            <a:pPr lvl="1"/>
            <a:r>
              <a:rPr lang="en-GB" sz="1400" dirty="0"/>
              <a:t>Each time we activate the YNP a Datix Incident will be completed by the CSM ( one incident per activation)</a:t>
            </a:r>
          </a:p>
          <a:p>
            <a:pPr marL="457200" lvl="1" indent="0">
              <a:buNone/>
            </a:pPr>
            <a:endParaRPr lang="en-GB" sz="1400" dirty="0"/>
          </a:p>
          <a:p>
            <a:r>
              <a:rPr lang="en-GB" sz="1600" b="1" dirty="0"/>
              <a:t>Portal Actions</a:t>
            </a:r>
          </a:p>
          <a:p>
            <a:pPr lvl="1"/>
            <a:r>
              <a:rPr lang="en-GB" sz="1400" dirty="0"/>
              <a:t>At 7am each morning Portals  should have  identified fifteen patients for base Wards with all moves within one hour once the policy has been activated </a:t>
            </a:r>
          </a:p>
          <a:p>
            <a:pPr lvl="1"/>
            <a:r>
              <a:rPr lang="en-GB" sz="1400" dirty="0"/>
              <a:t>CSM will notify Porters that rapid deployment of resources is needed w</a:t>
            </a:r>
          </a:p>
          <a:p>
            <a:pPr lvl="1"/>
            <a:r>
              <a:rPr lang="en-GB" sz="1400" dirty="0"/>
              <a:t>Relevant Portals to prepare to accept fifteen patients from ED in the following hour</a:t>
            </a:r>
            <a:endParaRPr lang="en-GB" sz="2200" dirty="0"/>
          </a:p>
          <a:p>
            <a:pPr marL="457200" lvl="1" indent="0">
              <a:buNone/>
            </a:pPr>
            <a:endParaRPr lang="en-GB" sz="800" b="1" dirty="0"/>
          </a:p>
          <a:p>
            <a:r>
              <a:rPr lang="en-GB" sz="1600" b="1" dirty="0"/>
              <a:t>Ward Actions</a:t>
            </a:r>
            <a:endParaRPr lang="en-GB" sz="1600" dirty="0"/>
          </a:p>
          <a:p>
            <a:pPr lvl="1"/>
            <a:r>
              <a:rPr lang="en-GB" sz="1400" dirty="0"/>
              <a:t>Make ready the risk  assessed area to receive a patient </a:t>
            </a:r>
          </a:p>
          <a:p>
            <a:pPr lvl="1"/>
            <a:r>
              <a:rPr lang="en-GB" sz="1400" dirty="0"/>
              <a:t>Enact the YNP plan and prepare to accommodate an additional patient</a:t>
            </a:r>
          </a:p>
          <a:p>
            <a:pPr lvl="1"/>
            <a:r>
              <a:rPr lang="en-GB" sz="1400" dirty="0"/>
              <a:t>Log the patient and their location on the WIS Board as a priority</a:t>
            </a:r>
          </a:p>
          <a:p>
            <a:pPr lvl="1"/>
            <a:endParaRPr lang="en-GB" sz="800" b="1" dirty="0"/>
          </a:p>
        </p:txBody>
      </p:sp>
    </p:spTree>
    <p:extLst>
      <p:ext uri="{BB962C8B-B14F-4D97-AF65-F5344CB8AC3E}">
        <p14:creationId xmlns:p14="http://schemas.microsoft.com/office/powerpoint/2010/main" val="593569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chor="ctr"/>
          <a:lstStyle/>
          <a:p>
            <a:br>
              <a:rPr lang="en-GB" b="1"/>
            </a:br>
            <a:br>
              <a:rPr lang="en-GB" b="1"/>
            </a:br>
            <a:br>
              <a:rPr lang="en-GB" b="1"/>
            </a:br>
            <a:br>
              <a:rPr lang="en-GB" b="1"/>
            </a:br>
            <a:br>
              <a:rPr lang="en-GB" b="1"/>
            </a:br>
            <a:br>
              <a:rPr lang="en-GB" b="1"/>
            </a:br>
            <a:br>
              <a:rPr lang="en-GB" b="1"/>
            </a:br>
            <a:br>
              <a:rPr lang="en-GB" b="1"/>
            </a:br>
            <a:r>
              <a:rPr lang="en-GB" b="1"/>
              <a:t>Any </a:t>
            </a:r>
            <a:r>
              <a:rPr lang="en-GB" b="1" dirty="0"/>
              <a:t>Questions..</a:t>
            </a:r>
          </a:p>
        </p:txBody>
      </p:sp>
    </p:spTree>
    <p:extLst>
      <p:ext uri="{BB962C8B-B14F-4D97-AF65-F5344CB8AC3E}">
        <p14:creationId xmlns:p14="http://schemas.microsoft.com/office/powerpoint/2010/main" val="569175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2670</TotalTime>
  <Words>736</Words>
  <Application>Microsoft Office PowerPoint</Application>
  <PresentationFormat>On-screen Show (4:3)</PresentationFormat>
  <Paragraphs>49</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Your Next Patient – supporting the management of risk </vt:lpstr>
      <vt:lpstr>Background</vt:lpstr>
      <vt:lpstr>PowerPoint Presentation</vt:lpstr>
      <vt:lpstr>Oversight </vt:lpstr>
      <vt:lpstr>SOP  - Trial 26th Sept medicine </vt:lpstr>
      <vt:lpstr>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Limbert, Liz (RJE) UHNS</dc:creator>
  <cp:lastModifiedBy>Opiniano, Nadine (RJE) UHNM</cp:lastModifiedBy>
  <cp:revision>133</cp:revision>
  <dcterms:created xsi:type="dcterms:W3CDTF">2016-05-26T10:55:41Z</dcterms:created>
  <dcterms:modified xsi:type="dcterms:W3CDTF">2024-06-14T11:35:18Z</dcterms:modified>
</cp:coreProperties>
</file>