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336" r:id="rId3"/>
    <p:sldId id="293" r:id="rId4"/>
    <p:sldId id="295" r:id="rId5"/>
    <p:sldId id="338" r:id="rId6"/>
    <p:sldId id="400" r:id="rId7"/>
    <p:sldId id="339" r:id="rId8"/>
    <p:sldId id="399" r:id="rId9"/>
    <p:sldId id="326" r:id="rId10"/>
    <p:sldId id="398" r:id="rId11"/>
    <p:sldId id="327" r:id="rId12"/>
    <p:sldId id="397" r:id="rId13"/>
    <p:sldId id="357" r:id="rId14"/>
    <p:sldId id="396" r:id="rId15"/>
    <p:sldId id="340" r:id="rId16"/>
    <p:sldId id="395" r:id="rId17"/>
    <p:sldId id="302" r:id="rId18"/>
    <p:sldId id="394" r:id="rId19"/>
    <p:sldId id="291" r:id="rId20"/>
    <p:sldId id="393" r:id="rId21"/>
    <p:sldId id="347" r:id="rId22"/>
    <p:sldId id="312" r:id="rId23"/>
    <p:sldId id="315" r:id="rId24"/>
    <p:sldId id="316" r:id="rId25"/>
    <p:sldId id="332" r:id="rId26"/>
    <p:sldId id="314" r:id="rId27"/>
    <p:sldId id="334" r:id="rId28"/>
    <p:sldId id="392" r:id="rId29"/>
    <p:sldId id="345" r:id="rId30"/>
    <p:sldId id="275" r:id="rId31"/>
    <p:sldId id="333" r:id="rId32"/>
    <p:sldId id="391" r:id="rId33"/>
    <p:sldId id="359" r:id="rId34"/>
    <p:sldId id="401" r:id="rId35"/>
    <p:sldId id="303" r:id="rId36"/>
    <p:sldId id="390" r:id="rId37"/>
    <p:sldId id="306" r:id="rId38"/>
    <p:sldId id="309" r:id="rId39"/>
    <p:sldId id="305" r:id="rId40"/>
    <p:sldId id="304" r:id="rId41"/>
    <p:sldId id="389" r:id="rId42"/>
    <p:sldId id="363" r:id="rId43"/>
    <p:sldId id="388" r:id="rId44"/>
    <p:sldId id="386" r:id="rId45"/>
    <p:sldId id="374" r:id="rId46"/>
    <p:sldId id="311" r:id="rId47"/>
    <p:sldId id="344" r:id="rId48"/>
    <p:sldId id="273" r:id="rId49"/>
    <p:sldId id="328" r:id="rId50"/>
    <p:sldId id="313" r:id="rId51"/>
    <p:sldId id="329" r:id="rId52"/>
    <p:sldId id="330" r:id="rId53"/>
    <p:sldId id="331" r:id="rId54"/>
    <p:sldId id="341" r:id="rId55"/>
    <p:sldId id="292" r:id="rId56"/>
    <p:sldId id="346" r:id="rId57"/>
    <p:sldId id="335" r:id="rId58"/>
    <p:sldId id="299" r:id="rId59"/>
    <p:sldId id="343" r:id="rId60"/>
    <p:sldId id="320" r:id="rId61"/>
    <p:sldId id="317" r:id="rId62"/>
    <p:sldId id="318" r:id="rId63"/>
    <p:sldId id="319" r:id="rId64"/>
    <p:sldId id="322" r:id="rId65"/>
    <p:sldId id="323" r:id="rId66"/>
    <p:sldId id="324" r:id="rId67"/>
    <p:sldId id="325" r:id="rId68"/>
    <p:sldId id="308"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2DED05-D083-61EF-68A4-73866AFACB51}" name="Goodwin, Stuart (RJE) UHNM" initials="SG" userId="S::Stuart.Goodwin@uhnm.nhs.uk::fbec96fa-d9e3-4729-92dd-8638f9e5268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carlil" initials="LC" lastIdx="18" clrIdx="0"/>
  <p:cmAuthor id="1" name="goodws96" initials="Stuart" lastIdx="15" clrIdx="1"/>
  <p:cmAuthor id="2" name="Goodwin, Stuart (RJE) UHNM" initials="GS(U" lastIdx="14" clrIdx="2">
    <p:extLst>
      <p:ext uri="{19B8F6BF-5375-455C-9EA6-DF929625EA0E}">
        <p15:presenceInfo xmlns:p15="http://schemas.microsoft.com/office/powerpoint/2012/main" userId="S::Stuart.Goodwin@uhnm.nhs.uk::fbec96fa-d9e3-4729-92dd-8638f9e52683" providerId="AD"/>
      </p:ext>
    </p:extLst>
  </p:cmAuthor>
  <p:cmAuthor id="3" name="Carlisle, Leah (RJE) UHNM" initials="LC" lastIdx="21" clrIdx="3">
    <p:extLst>
      <p:ext uri="{19B8F6BF-5375-455C-9EA6-DF929625EA0E}">
        <p15:presenceInfo xmlns:p15="http://schemas.microsoft.com/office/powerpoint/2012/main" userId="S::Leah.Carlisle@uhnm.nhs.uk::a442dddb-2a76-4d4c-80d0-b9d845f13c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4660"/>
  </p:normalViewPr>
  <p:slideViewPr>
    <p:cSldViewPr>
      <p:cViewPr varScale="1">
        <p:scale>
          <a:sx n="62" d="100"/>
          <a:sy n="62" d="100"/>
        </p:scale>
        <p:origin x="1540" y="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8/10/relationships/authors" Target="authors.xml"/><Relationship Id="rId7" Type="http://schemas.openxmlformats.org/officeDocument/2006/relationships/slide" Target="slides/slide6.xml"/><Relationship Id="rId71"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F1BAD-5777-425E-8042-638D60923BCB}" type="datetimeFigureOut">
              <a:rPr lang="en-GB" smtClean="0"/>
              <a:t>23/02/2024</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67A15F-67E9-49D7-A937-85B9DFEC532C}" type="slidenum">
              <a:rPr lang="en-GB" smtClean="0"/>
              <a:t>‹#›</a:t>
            </a:fld>
            <a:endParaRPr lang="en-GB" dirty="0"/>
          </a:p>
        </p:txBody>
      </p:sp>
    </p:spTree>
    <p:extLst>
      <p:ext uri="{BB962C8B-B14F-4D97-AF65-F5344CB8AC3E}">
        <p14:creationId xmlns:p14="http://schemas.microsoft.com/office/powerpoint/2010/main" val="981531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67A15F-67E9-49D7-A937-85B9DFEC532C}" type="slidenum">
              <a:rPr lang="en-GB" smtClean="0"/>
              <a:t>39</a:t>
            </a:fld>
            <a:endParaRPr lang="en-GB" dirty="0"/>
          </a:p>
        </p:txBody>
      </p:sp>
    </p:spTree>
    <p:extLst>
      <p:ext uri="{BB962C8B-B14F-4D97-AF65-F5344CB8AC3E}">
        <p14:creationId xmlns:p14="http://schemas.microsoft.com/office/powerpoint/2010/main" val="2326902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367A15F-67E9-49D7-A937-85B9DFEC532C}" type="slidenum">
              <a:rPr lang="en-GB" smtClean="0"/>
              <a:t>60</a:t>
            </a:fld>
            <a:endParaRPr lang="en-GB" dirty="0"/>
          </a:p>
        </p:txBody>
      </p:sp>
    </p:spTree>
    <p:extLst>
      <p:ext uri="{BB962C8B-B14F-4D97-AF65-F5344CB8AC3E}">
        <p14:creationId xmlns:p14="http://schemas.microsoft.com/office/powerpoint/2010/main" val="69416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5DC9742-61A6-4E64-B64F-0603DB19CA22}" type="slidenum">
              <a:rPr lang="en-GB" smtClean="0"/>
              <a:t>‹#›</a:t>
            </a:fld>
            <a:endParaRPr lang="en-GB"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5DC9742-61A6-4E64-B64F-0603DB19CA22}" type="slidenum">
              <a:rPr lang="en-GB" smtClean="0"/>
              <a:t>‹#›</a:t>
            </a:fld>
            <a:endParaRPr lang="en-GB"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5DC9742-61A6-4E64-B64F-0603DB19CA22}" type="slidenum">
              <a:rPr lang="en-GB" smtClean="0"/>
              <a:t>‹#›</a:t>
            </a:fld>
            <a:endParaRPr lang="en-GB"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85DC9742-61A6-4E64-B64F-0603DB19CA22}"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5DC9742-61A6-4E64-B64F-0603DB19CA22}" type="slidenum">
              <a:rPr lang="en-GB" smtClean="0"/>
              <a:t>‹#›</a:t>
            </a:fld>
            <a:endParaRPr lang="en-GB"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FD419A-90A9-491E-ADD1-4A9854549145}" type="datetimeFigureOut">
              <a:rPr lang="en-GB" smtClean="0"/>
              <a:t>23/02/2024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85DC9742-61A6-4E64-B64F-0603DB19CA22}" type="slidenum">
              <a:rPr lang="en-GB" smtClean="0"/>
              <a:t>‹#›</a:t>
            </a:fld>
            <a:endParaRPr lang="en-GB"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3FD419A-90A9-491E-ADD1-4A9854549145}" type="datetimeFigureOut">
              <a:rPr lang="en-GB" smtClean="0"/>
              <a:t>23/02/2024</a:t>
            </a:fld>
            <a:endParaRPr lang="en-GB"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GB"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5DC9742-61A6-4E64-B64F-0603DB19CA22}" type="slidenum">
              <a:rPr lang="en-GB" smtClean="0"/>
              <a:t>‹#›</a:t>
            </a:fld>
            <a:endParaRPr lang="en-GB"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mailto:cybersecurity@uhnm.nhs.uk"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Information Asset Owner </a:t>
            </a:r>
            <a:br>
              <a:rPr lang="en-GB" dirty="0"/>
            </a:br>
            <a:r>
              <a:rPr lang="en-GB" dirty="0"/>
              <a:t>(IAO)</a:t>
            </a:r>
          </a:p>
        </p:txBody>
      </p:sp>
      <p:sp>
        <p:nvSpPr>
          <p:cNvPr id="3" name="Footer Placeholder 2"/>
          <p:cNvSpPr>
            <a:spLocks noGrp="1"/>
          </p:cNvSpPr>
          <p:nvPr>
            <p:ph type="ftr" sz="quarter" idx="11"/>
          </p:nvPr>
        </p:nvSpPr>
        <p:spPr/>
        <p:txBody>
          <a:bodyPr/>
          <a:lstStyle/>
          <a:p>
            <a:r>
              <a:rPr lang="en-GB" dirty="0"/>
              <a:t>Material taken and  adapted from NHS England Information Asset Owner Handbook</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516216" y="5066377"/>
            <a:ext cx="2448431" cy="810895"/>
          </a:xfrm>
          <a:prstGeom prst="rect">
            <a:avLst/>
          </a:prstGeom>
          <a:noFill/>
          <a:ln w="57150">
            <a:noFill/>
          </a:ln>
        </p:spPr>
      </p:pic>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6692900" y="5949280"/>
            <a:ext cx="2451100" cy="774065"/>
          </a:xfrm>
          <a:prstGeom prst="rect">
            <a:avLst/>
          </a:prstGeom>
          <a:noFill/>
        </p:spPr>
      </p:pic>
    </p:spTree>
    <p:extLst>
      <p:ext uri="{BB962C8B-B14F-4D97-AF65-F5344CB8AC3E}">
        <p14:creationId xmlns:p14="http://schemas.microsoft.com/office/powerpoint/2010/main" val="595650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2" name="Rectangle 1">
            <a:extLst>
              <a:ext uri="{FF2B5EF4-FFF2-40B4-BE49-F238E27FC236}">
                <a16:creationId xmlns:a16="http://schemas.microsoft.com/office/drawing/2014/main" id="{B19BE33E-98B2-D0A8-C089-DAC1B285917D}"/>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4477CC60-73EF-D57F-0E1E-8F9F83CA5E52}"/>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BCF0B148-B2CF-2F4E-CCB9-E0B35DA783DC}"/>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66FB4F29-253F-D04C-CC1E-B2ACE83B065D}"/>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3132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95536" y="1916832"/>
            <a:ext cx="8352928" cy="3960440"/>
          </a:xfrm>
        </p:spPr>
        <p:txBody>
          <a:bodyPr>
            <a:normAutofit fontScale="47500" lnSpcReduction="20000"/>
          </a:bodyPr>
          <a:lstStyle/>
          <a:p>
            <a:pPr marL="0" indent="0">
              <a:buNone/>
            </a:pPr>
            <a:r>
              <a:rPr lang="en-GB" sz="2900" b="1" dirty="0"/>
              <a:t>Digital Technology Assessment Criteria (DTAC)</a:t>
            </a:r>
          </a:p>
          <a:p>
            <a:pPr marL="0" indent="0">
              <a:buNone/>
            </a:pPr>
            <a:r>
              <a:rPr lang="en-GB" sz="2500" dirty="0">
                <a:solidFill>
                  <a:schemeClr val="tx1"/>
                </a:solidFill>
              </a:rPr>
              <a:t>The Digital Technology Assessment Criteria (DTAC) is a nationally recommended document that the Trust have implemented which must be completed by suppliers for the assets they provide and is used to provide assurance to the Trust that key digital requirements have been assessed and approved.</a:t>
            </a:r>
          </a:p>
          <a:p>
            <a:pPr marL="0" indent="0">
              <a:buNone/>
            </a:pPr>
            <a:endParaRPr lang="en-GB" sz="2500" dirty="0">
              <a:solidFill>
                <a:schemeClr val="tx1"/>
              </a:solidFill>
            </a:endParaRPr>
          </a:p>
          <a:p>
            <a:pPr marL="0" indent="0">
              <a:buNone/>
            </a:pPr>
            <a:r>
              <a:rPr lang="en-GB" sz="2500" dirty="0">
                <a:solidFill>
                  <a:schemeClr val="tx1"/>
                </a:solidFill>
              </a:rPr>
              <a:t>The DTAC is completed at the same time as the DPIA document with the IAO &amp; IAA acting as a link with the supplier to ensure that the assessment is completed and all of the required supporting documents are provided.</a:t>
            </a:r>
          </a:p>
          <a:p>
            <a:pPr marL="0" indent="0">
              <a:buNone/>
            </a:pPr>
            <a:endParaRPr lang="en-GB" sz="2500" dirty="0">
              <a:solidFill>
                <a:schemeClr val="tx1"/>
              </a:solidFill>
            </a:endParaRPr>
          </a:p>
          <a:p>
            <a:pPr marL="0" indent="0">
              <a:buNone/>
            </a:pPr>
            <a:r>
              <a:rPr lang="en-GB" sz="2500" dirty="0">
                <a:solidFill>
                  <a:schemeClr val="tx1"/>
                </a:solidFill>
              </a:rPr>
              <a:t>The DTAC brings together legislation and good practice for the below key areas within the Trust:</a:t>
            </a:r>
          </a:p>
          <a:p>
            <a:r>
              <a:rPr lang="en-GB" sz="2500" dirty="0">
                <a:solidFill>
                  <a:schemeClr val="tx1"/>
                </a:solidFill>
              </a:rPr>
              <a:t>Clinical Safety</a:t>
            </a:r>
          </a:p>
          <a:p>
            <a:r>
              <a:rPr lang="en-GB" sz="2500" dirty="0">
                <a:solidFill>
                  <a:schemeClr val="tx1"/>
                </a:solidFill>
              </a:rPr>
              <a:t>Cyber Security</a:t>
            </a:r>
          </a:p>
          <a:p>
            <a:r>
              <a:rPr lang="en-GB" sz="2500" dirty="0">
                <a:solidFill>
                  <a:schemeClr val="tx1"/>
                </a:solidFill>
              </a:rPr>
              <a:t>Data Security &amp; Protection</a:t>
            </a:r>
          </a:p>
          <a:p>
            <a:r>
              <a:rPr lang="en-GB" sz="2500" dirty="0">
                <a:solidFill>
                  <a:schemeClr val="tx1"/>
                </a:solidFill>
              </a:rPr>
              <a:t>Information Security</a:t>
            </a:r>
          </a:p>
          <a:p>
            <a:r>
              <a:rPr lang="en-GB" sz="2500" dirty="0">
                <a:solidFill>
                  <a:schemeClr val="tx1"/>
                </a:solidFill>
              </a:rPr>
              <a:t>Infrastructure</a:t>
            </a:r>
          </a:p>
          <a:p>
            <a:r>
              <a:rPr lang="en-GB" sz="2500" dirty="0">
                <a:solidFill>
                  <a:schemeClr val="tx1"/>
                </a:solidFill>
              </a:rPr>
              <a:t>Interoperability</a:t>
            </a:r>
          </a:p>
          <a:p>
            <a:r>
              <a:rPr lang="en-GB" sz="2500" dirty="0">
                <a:solidFill>
                  <a:schemeClr val="tx1"/>
                </a:solidFill>
              </a:rPr>
              <a:t>Service Delivery</a:t>
            </a:r>
          </a:p>
          <a:p>
            <a:pPr marL="0" indent="0">
              <a:buNone/>
            </a:pPr>
            <a:endParaRPr lang="en-GB" sz="2500" dirty="0">
              <a:solidFill>
                <a:schemeClr val="tx1"/>
              </a:solidFill>
            </a:endParaRPr>
          </a:p>
          <a:p>
            <a:pPr marL="0" indent="0">
              <a:buNone/>
            </a:pPr>
            <a:r>
              <a:rPr lang="en-GB" sz="2500" dirty="0">
                <a:solidFill>
                  <a:schemeClr val="tx1"/>
                </a:solidFill>
              </a:rPr>
              <a:t>The IAO is responsible for ensuring that they is a completed DTAC in place for all systems under their ownership and should take an active role in reviewing the documentation. </a:t>
            </a:r>
          </a:p>
        </p:txBody>
      </p:sp>
    </p:spTree>
    <p:extLst>
      <p:ext uri="{BB962C8B-B14F-4D97-AF65-F5344CB8AC3E}">
        <p14:creationId xmlns:p14="http://schemas.microsoft.com/office/powerpoint/2010/main" val="307438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3"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641B3039-F497-5DB6-BC46-0AF3CA780523}"/>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655D7D87-BE5B-77DA-C59C-C036F806ACFF}"/>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7E915498-F60A-78BB-C7AC-C655A84769DA}"/>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74CF9180-075D-C7C4-3AFD-4ED8FE5D45E0}"/>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37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32049" y="1484784"/>
            <a:ext cx="8316415" cy="4464496"/>
          </a:xfrm>
        </p:spPr>
        <p:txBody>
          <a:bodyPr>
            <a:normAutofit/>
          </a:bodyPr>
          <a:lstStyle/>
          <a:p>
            <a:pPr marL="0" indent="0">
              <a:buNone/>
            </a:pPr>
            <a:r>
              <a:rPr lang="en-GB" sz="1600" dirty="0">
                <a:solidFill>
                  <a:schemeClr val="tx1"/>
                </a:solidFill>
              </a:rPr>
              <a:t>Once approval of the DPIA &amp; DTAC has been obtained the following documentation needs to be finalised prior to the system’s implementation.</a:t>
            </a:r>
          </a:p>
          <a:p>
            <a:r>
              <a:rPr lang="en-GB" sz="1600" dirty="0">
                <a:solidFill>
                  <a:schemeClr val="tx1"/>
                </a:solidFill>
              </a:rPr>
              <a:t>DCB0160</a:t>
            </a:r>
          </a:p>
          <a:p>
            <a:r>
              <a:rPr lang="en-GB" sz="1600" dirty="0">
                <a:solidFill>
                  <a:schemeClr val="tx1"/>
                </a:solidFill>
              </a:rPr>
              <a:t>Contractual &amp; Data Processor/Sharing Agreements</a:t>
            </a:r>
          </a:p>
          <a:p>
            <a:pPr marL="0" indent="0">
              <a:buNone/>
            </a:pPr>
            <a:endParaRPr lang="en-GB" sz="1600" dirty="0">
              <a:solidFill>
                <a:schemeClr val="tx1"/>
              </a:solidFill>
            </a:endParaRPr>
          </a:p>
        </p:txBody>
      </p:sp>
      <p:pic>
        <p:nvPicPr>
          <p:cNvPr id="6" name="Picture 5" descr="Filling in forms on a table">
            <a:extLst>
              <a:ext uri="{FF2B5EF4-FFF2-40B4-BE49-F238E27FC236}">
                <a16:creationId xmlns:a16="http://schemas.microsoft.com/office/drawing/2014/main" id="{DCBFA409-47F8-06BB-7882-1113025520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4077072"/>
            <a:ext cx="3671392" cy="2450582"/>
          </a:xfrm>
          <a:prstGeom prst="rect">
            <a:avLst/>
          </a:prstGeom>
        </p:spPr>
      </p:pic>
    </p:spTree>
    <p:extLst>
      <p:ext uri="{BB962C8B-B14F-4D97-AF65-F5344CB8AC3E}">
        <p14:creationId xmlns:p14="http://schemas.microsoft.com/office/powerpoint/2010/main" val="12944581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3"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ACE19473-29AD-9895-E540-03D78E464588}"/>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8F506811-CDB6-F2AA-48A1-5E47B1AB6A71}"/>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4BE048E0-90B4-E682-F869-B5DDC0149041}"/>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38993C68-89D0-5CB7-4F50-50650EC1F276}"/>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33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95536" y="1484784"/>
            <a:ext cx="8352928" cy="4968552"/>
          </a:xfrm>
        </p:spPr>
        <p:txBody>
          <a:bodyPr>
            <a:normAutofit/>
          </a:bodyPr>
          <a:lstStyle/>
          <a:p>
            <a:pPr marL="0" indent="0">
              <a:buNone/>
            </a:pPr>
            <a:r>
              <a:rPr lang="en-GB" sz="1400" b="1" dirty="0"/>
              <a:t>DCB0160</a:t>
            </a:r>
          </a:p>
          <a:p>
            <a:pPr marL="0" indent="0">
              <a:buNone/>
            </a:pPr>
            <a:r>
              <a:rPr lang="en-GB" sz="1200" dirty="0">
                <a:solidFill>
                  <a:schemeClr val="tx1"/>
                </a:solidFill>
              </a:rPr>
              <a:t>Under the </a:t>
            </a:r>
            <a:r>
              <a:rPr lang="en-GB" sz="1200" i="1" dirty="0">
                <a:solidFill>
                  <a:schemeClr val="tx1"/>
                </a:solidFill>
              </a:rPr>
              <a:t>Health and Social Care Act 2012 section 250 </a:t>
            </a:r>
            <a:r>
              <a:rPr lang="en-GB" sz="1200" dirty="0">
                <a:solidFill>
                  <a:schemeClr val="tx1"/>
                </a:solidFill>
              </a:rPr>
              <a:t>all health organisations are responsible for ensuring that they can evidence compliance of DCB0160 standards for Healthcare Systems implemented within their organisation.</a:t>
            </a:r>
          </a:p>
          <a:p>
            <a:pPr marL="0" indent="0">
              <a:buNone/>
            </a:pPr>
            <a:endParaRPr lang="en-GB" sz="1200" dirty="0">
              <a:solidFill>
                <a:schemeClr val="tx1"/>
              </a:solidFill>
            </a:endParaRPr>
          </a:p>
          <a:p>
            <a:pPr marL="0" indent="0">
              <a:buNone/>
            </a:pPr>
            <a:r>
              <a:rPr lang="en-GB" sz="1200" dirty="0">
                <a:solidFill>
                  <a:schemeClr val="tx1"/>
                </a:solidFill>
              </a:rPr>
              <a:t>As this is a mandated requirement, DCB0160 documentation must be completed and maintained by the Asset Owner &amp; and Clinical Lead for all new clinical systems being introduced into the Trust and for any change in use or decommissioning of a current system. </a:t>
            </a:r>
          </a:p>
          <a:p>
            <a:pPr marL="0" indent="0">
              <a:buNone/>
            </a:pPr>
            <a:r>
              <a:rPr lang="en-GB" sz="1200" dirty="0">
                <a:solidFill>
                  <a:schemeClr val="tx1"/>
                </a:solidFill>
              </a:rPr>
              <a:t>In adherence to this act, health organisations that are responsible for the deployment, use, maintenance or decommissioning of Health IT Systems within the health and care environment are required to ensure they are compliant with DCB0160 standards prior to  implementing the system through the completion of the below documentation:</a:t>
            </a:r>
          </a:p>
          <a:p>
            <a:r>
              <a:rPr lang="en-GB" sz="1200" dirty="0">
                <a:solidFill>
                  <a:schemeClr val="tx1"/>
                </a:solidFill>
              </a:rPr>
              <a:t>Clinical Safety Case Report</a:t>
            </a:r>
          </a:p>
          <a:p>
            <a:r>
              <a:rPr lang="en-GB" sz="1200" dirty="0">
                <a:solidFill>
                  <a:schemeClr val="tx1"/>
                </a:solidFill>
              </a:rPr>
              <a:t>Hazard Log</a:t>
            </a:r>
          </a:p>
          <a:p>
            <a:r>
              <a:rPr lang="en-GB" sz="1200" dirty="0">
                <a:solidFill>
                  <a:schemeClr val="tx1"/>
                </a:solidFill>
              </a:rPr>
              <a:t>Clinical Risk Assessment</a:t>
            </a:r>
          </a:p>
          <a:p>
            <a:r>
              <a:rPr lang="en-GB" sz="1200" dirty="0">
                <a:solidFill>
                  <a:schemeClr val="tx1"/>
                </a:solidFill>
              </a:rPr>
              <a:t>DCB0160 Compliance Assessment</a:t>
            </a:r>
          </a:p>
          <a:p>
            <a:pPr marL="0" indent="0">
              <a:buNone/>
            </a:pPr>
            <a:endParaRPr lang="en-GB" sz="1200" dirty="0"/>
          </a:p>
          <a:p>
            <a:pPr marL="0" indent="0">
              <a:buNone/>
            </a:pPr>
            <a:r>
              <a:rPr lang="en-GB" sz="1200" dirty="0">
                <a:solidFill>
                  <a:schemeClr val="tx1"/>
                </a:solidFill>
              </a:rPr>
              <a:t>While the Trust’s Clinical Safety Officer will offer guidance and support on what to include as part of this documentation, it is the Asset Owner &amp; Clinical Leads responsibility to ensure they are completed.</a:t>
            </a:r>
          </a:p>
          <a:p>
            <a:pPr marL="0" indent="0">
              <a:buNone/>
            </a:pPr>
            <a:endParaRPr lang="en-GB" sz="1200" dirty="0">
              <a:solidFill>
                <a:schemeClr val="tx1"/>
              </a:solidFill>
            </a:endParaRPr>
          </a:p>
          <a:p>
            <a:pPr marL="0" indent="0">
              <a:buNone/>
            </a:pPr>
            <a:r>
              <a:rPr lang="en-GB" sz="1200" dirty="0">
                <a:solidFill>
                  <a:schemeClr val="tx1"/>
                </a:solidFill>
              </a:rPr>
              <a:t>The DCB0160 documentation should also be reviewed for the system at the point of contract renewal.</a:t>
            </a:r>
          </a:p>
          <a:p>
            <a:pPr marL="0" indent="0">
              <a:buNone/>
            </a:pPr>
            <a:endParaRPr lang="en-GB" sz="1200" dirty="0"/>
          </a:p>
        </p:txBody>
      </p:sp>
    </p:spTree>
    <p:extLst>
      <p:ext uri="{BB962C8B-B14F-4D97-AF65-F5344CB8AC3E}">
        <p14:creationId xmlns:p14="http://schemas.microsoft.com/office/powerpoint/2010/main" val="427172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3"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3" y="2050386"/>
            <a:ext cx="426501" cy="47582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899E92C-74BE-10B1-8A30-9279F213827D}"/>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E3D8C563-3831-B8EF-D45F-242A2FF7ACD0}"/>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8FD365C1-76B9-6EE2-6A11-B67AB4719FB4}"/>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3C23D535-C32E-09FC-E637-0E0620904EAD}"/>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638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79512" y="1440160"/>
            <a:ext cx="8642350" cy="5373216"/>
          </a:xfrm>
        </p:spPr>
        <p:txBody>
          <a:bodyPr>
            <a:normAutofit fontScale="55000" lnSpcReduction="20000"/>
          </a:bodyPr>
          <a:lstStyle/>
          <a:p>
            <a:pPr marL="0" indent="0" algn="just">
              <a:buNone/>
            </a:pPr>
            <a:r>
              <a:rPr lang="en-GB" sz="2500" b="1" dirty="0"/>
              <a:t>Contract</a:t>
            </a:r>
            <a:endParaRPr lang="en-GB" sz="2500" dirty="0">
              <a:solidFill>
                <a:schemeClr val="tx1"/>
              </a:solidFill>
            </a:endParaRPr>
          </a:p>
          <a:p>
            <a:pPr marL="0" indent="0" algn="just">
              <a:buNone/>
            </a:pPr>
            <a:r>
              <a:rPr lang="en-GB" sz="2200" dirty="0">
                <a:solidFill>
                  <a:schemeClr val="tx1"/>
                </a:solidFill>
              </a:rPr>
              <a:t>When the Trust acting as data controller uses an external company to act as processor, there must be a written contract (or other legal act or agreement) in place. The contract is important so that both parties understand their responsibilities and liabilities. If a processor uses another organisation (i.e. a sub-processor) to assist in its processing of personal data for a controller, it needs to have a written contract in place with that sub-processor. </a:t>
            </a:r>
          </a:p>
          <a:p>
            <a:pPr marL="0" indent="0" algn="just">
              <a:buNone/>
            </a:pPr>
            <a:endParaRPr lang="en-GB" sz="2200" dirty="0">
              <a:solidFill>
                <a:schemeClr val="tx1"/>
              </a:solidFill>
            </a:endParaRPr>
          </a:p>
          <a:p>
            <a:pPr marL="0" indent="0" algn="just">
              <a:buNone/>
            </a:pPr>
            <a:r>
              <a:rPr lang="en-GB" sz="2200" dirty="0">
                <a:solidFill>
                  <a:schemeClr val="tx1"/>
                </a:solidFill>
              </a:rPr>
              <a:t>The contract (or other legal act) sets out details of the processing including: </a:t>
            </a:r>
          </a:p>
          <a:p>
            <a:pPr algn="just"/>
            <a:r>
              <a:rPr lang="en-GB" sz="2200" dirty="0">
                <a:solidFill>
                  <a:schemeClr val="tx1"/>
                </a:solidFill>
              </a:rPr>
              <a:t>The subject matter of the processing</a:t>
            </a:r>
          </a:p>
          <a:p>
            <a:pPr algn="just"/>
            <a:r>
              <a:rPr lang="en-GB" sz="2200" dirty="0">
                <a:solidFill>
                  <a:schemeClr val="tx1"/>
                </a:solidFill>
              </a:rPr>
              <a:t>The duration of the processing</a:t>
            </a:r>
          </a:p>
          <a:p>
            <a:pPr algn="just"/>
            <a:r>
              <a:rPr lang="en-GB" sz="2200" dirty="0">
                <a:solidFill>
                  <a:schemeClr val="tx1"/>
                </a:solidFill>
              </a:rPr>
              <a:t>The nature and the purpose of the processing</a:t>
            </a:r>
          </a:p>
          <a:p>
            <a:pPr algn="just"/>
            <a:r>
              <a:rPr lang="en-GB" sz="2200" dirty="0">
                <a:solidFill>
                  <a:schemeClr val="tx1"/>
                </a:solidFill>
              </a:rPr>
              <a:t>The type of personal data involved</a:t>
            </a:r>
          </a:p>
          <a:p>
            <a:pPr algn="just"/>
            <a:r>
              <a:rPr lang="en-GB" sz="2200" dirty="0">
                <a:solidFill>
                  <a:schemeClr val="tx1"/>
                </a:solidFill>
              </a:rPr>
              <a:t>The categories of data subject</a:t>
            </a:r>
          </a:p>
          <a:p>
            <a:pPr algn="just"/>
            <a:r>
              <a:rPr lang="en-GB" sz="2200" dirty="0">
                <a:solidFill>
                  <a:schemeClr val="tx1"/>
                </a:solidFill>
              </a:rPr>
              <a:t>The controller’s obligations and rights</a:t>
            </a:r>
          </a:p>
          <a:p>
            <a:pPr algn="just"/>
            <a:r>
              <a:rPr lang="en-GB" sz="2200" dirty="0">
                <a:solidFill>
                  <a:schemeClr val="tx1"/>
                </a:solidFill>
              </a:rPr>
              <a:t>Any transfers of data outside of the UK &amp; EEA</a:t>
            </a:r>
          </a:p>
          <a:p>
            <a:pPr marL="0" indent="0">
              <a:buNone/>
            </a:pPr>
            <a:r>
              <a:rPr lang="en-GB" sz="2200" dirty="0"/>
              <a:t> </a:t>
            </a:r>
          </a:p>
          <a:p>
            <a:pPr marL="0" indent="0">
              <a:buNone/>
            </a:pPr>
            <a:endParaRPr lang="en-GB" sz="2200" dirty="0"/>
          </a:p>
          <a:p>
            <a:pPr marL="0" indent="0">
              <a:buNone/>
            </a:pPr>
            <a:r>
              <a:rPr lang="en-GB" sz="2200" dirty="0">
                <a:solidFill>
                  <a:schemeClr val="tx1"/>
                </a:solidFill>
              </a:rPr>
              <a:t>In the absence of a formal contract the Trust would engage in the completion of a Data Processor Agreement which will document the subject matter and duration of the processing, the nature and purpose of the processing, the type of personal data and categories of data subject and the Trust obligations and rights as a data controller.</a:t>
            </a:r>
          </a:p>
          <a:p>
            <a:pPr marL="0" indent="0">
              <a:buNone/>
            </a:pPr>
            <a:endParaRPr lang="en-GB" sz="2200" dirty="0">
              <a:solidFill>
                <a:schemeClr val="tx1"/>
              </a:solidFill>
            </a:endParaRPr>
          </a:p>
          <a:p>
            <a:pPr marL="0" indent="0">
              <a:buNone/>
            </a:pPr>
            <a:r>
              <a:rPr lang="en-GB" sz="2200" dirty="0">
                <a:solidFill>
                  <a:schemeClr val="tx1"/>
                </a:solidFill>
              </a:rPr>
              <a:t>As part of their role IAOs engage with the Trust’s  must engage with the Trust’s Data Security &amp; Protection (DSP) team to ensure that contracts put in place with providers meets the Trust’s DSP requirements. Even systems provided free of charge must have an accompanying PO submitted through the Trust supplies department to ensure there is an audit trail.</a:t>
            </a:r>
          </a:p>
          <a:p>
            <a:pPr marL="0" indent="0">
              <a:buNone/>
            </a:pPr>
            <a:endParaRPr lang="en-GB" sz="2200" dirty="0">
              <a:solidFill>
                <a:schemeClr val="tx1"/>
              </a:solidFill>
            </a:endParaRPr>
          </a:p>
          <a:p>
            <a:pPr marL="0" indent="0">
              <a:buNone/>
            </a:pPr>
            <a:r>
              <a:rPr lang="en-GB" sz="2200" dirty="0">
                <a:solidFill>
                  <a:schemeClr val="tx1"/>
                </a:solidFill>
              </a:rPr>
              <a:t>Once in place the IAO must forward a copy of the finalised agreement to the Trust DSP team to provide assurance and evidence as for the Trust’s Data Security and Protection.</a:t>
            </a:r>
            <a:endParaRPr lang="en-GB" sz="2200" dirty="0"/>
          </a:p>
          <a:p>
            <a:pPr marL="0" indent="0">
              <a:buNone/>
            </a:pPr>
            <a:endParaRPr lang="en-GB" sz="2200" dirty="0">
              <a:solidFill>
                <a:schemeClr val="tx1"/>
              </a:solidFill>
            </a:endParaRPr>
          </a:p>
          <a:p>
            <a:pPr marL="0" indent="0">
              <a:buNone/>
            </a:pPr>
            <a:r>
              <a:rPr lang="en-GB" sz="2200" dirty="0">
                <a:solidFill>
                  <a:schemeClr val="tx1"/>
                </a:solidFill>
              </a:rPr>
              <a:t>The asset owner must also ensure that risk and incidents are monitored and that if incidents are reported that the appropriate action is taken with the supplier to resolve the risk and prevent further incidents. Any incidents should be reported through the Trust Datix system.</a:t>
            </a:r>
          </a:p>
        </p:txBody>
      </p:sp>
      <p:pic>
        <p:nvPicPr>
          <p:cNvPr id="2050" name="Picture 2" descr="C:\Users\goodws96\AppData\Local\Microsoft\Windows\INetCache\IE\I3B3X530\Available-Lease-Signature-Contract-1464917[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76156" y="2348880"/>
            <a:ext cx="2700300"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2401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26" name="Oval 25">
            <a:extLst>
              <a:ext uri="{FF2B5EF4-FFF2-40B4-BE49-F238E27FC236}">
                <a16:creationId xmlns:a16="http://schemas.microsoft.com/office/drawing/2014/main" id="{C37189FD-609E-087C-EAAB-4E037D325B82}"/>
              </a:ext>
            </a:extLst>
          </p:cNvPr>
          <p:cNvSpPr/>
          <p:nvPr/>
        </p:nvSpPr>
        <p:spPr>
          <a:xfrm>
            <a:off x="6843334" y="4406773"/>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5" y="1945478"/>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6" y="2169659"/>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6" y="2050386"/>
            <a:ext cx="426498" cy="479273"/>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E3691B7-4813-A19A-84CB-BE7CA7454A0E}"/>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A2D396E5-4C61-47EB-9AC2-A53B209138ED}"/>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725842D4-52B7-757D-8F45-F8CB4B30BAE0}"/>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D9130FCC-91A3-52E1-2E7B-94D1956B27D5}"/>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619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2780928"/>
            <a:ext cx="8424936" cy="3168352"/>
          </a:xfrm>
        </p:spPr>
        <p:txBody>
          <a:bodyPr>
            <a:normAutofit fontScale="47500" lnSpcReduction="20000"/>
          </a:bodyPr>
          <a:lstStyle/>
          <a:p>
            <a:pPr marL="0" indent="0" algn="just">
              <a:buNone/>
            </a:pPr>
            <a:r>
              <a:rPr lang="en-GB" sz="2500" dirty="0">
                <a:solidFill>
                  <a:schemeClr val="tx1"/>
                </a:solidFill>
              </a:rPr>
              <a:t>The management of Information assets is crucial in achieving a secure information handling and management structure within the trust. Information is an invaluable resource to the Trust, its loss or misuse can damage its reputation and service delivery, and cause potential harm or distress to individual subjects.</a:t>
            </a:r>
          </a:p>
          <a:p>
            <a:pPr marL="0" indent="0">
              <a:buNone/>
            </a:pPr>
            <a:endParaRPr lang="en-GB" sz="2500" dirty="0">
              <a:solidFill>
                <a:schemeClr val="tx1"/>
              </a:solidFill>
            </a:endParaRPr>
          </a:p>
          <a:p>
            <a:pPr marL="0" indent="0" algn="just">
              <a:buNone/>
            </a:pPr>
            <a:r>
              <a:rPr lang="en-GB" sz="2500" dirty="0">
                <a:solidFill>
                  <a:schemeClr val="tx1"/>
                </a:solidFill>
              </a:rPr>
              <a:t>The Trust has a legal obligation to comply with all appropriate legislation in respect of data, information and IT security. It also has a duty to comply with guidance issued by the Department of Health (DoH), Information Commissioner’s Office (ICO), The Information Governance Alliance (IGA) and other advisory groups and professional bodies that provide guidance to staff.</a:t>
            </a:r>
          </a:p>
          <a:p>
            <a:pPr marL="0" indent="0">
              <a:buNone/>
            </a:pPr>
            <a:endParaRPr lang="en-GB" sz="2500" dirty="0">
              <a:solidFill>
                <a:schemeClr val="tx1"/>
              </a:solidFill>
            </a:endParaRPr>
          </a:p>
          <a:p>
            <a:pPr marL="0" indent="0" algn="just">
              <a:buNone/>
            </a:pPr>
            <a:r>
              <a:rPr lang="en-GB" sz="2500" dirty="0">
                <a:solidFill>
                  <a:schemeClr val="tx1"/>
                </a:solidFill>
              </a:rPr>
              <a:t>The Data Protection Act 2018 is the UK legislation that sets out the rules for processing information of identifiable living individuals. These rules are categorised under key principles which organisations collecting or processing data must adhere to as part of their responsibilities as a data controller or data processor.</a:t>
            </a:r>
          </a:p>
          <a:p>
            <a:pPr marL="0" indent="0">
              <a:buNone/>
            </a:pPr>
            <a:endParaRPr lang="en-GB" sz="2500" dirty="0">
              <a:solidFill>
                <a:schemeClr val="tx1"/>
              </a:solidFill>
            </a:endParaRPr>
          </a:p>
          <a:p>
            <a:pPr marL="0" indent="0" algn="just">
              <a:buNone/>
            </a:pPr>
            <a:r>
              <a:rPr lang="en-GB" sz="2500" dirty="0">
                <a:solidFill>
                  <a:schemeClr val="tx1"/>
                </a:solidFill>
              </a:rPr>
              <a:t>Under the Data Protection Act/GDPR the ICO may, in certain circumstances enforce a monetary penalty notice when principles of the act are breached.</a:t>
            </a:r>
          </a:p>
          <a:p>
            <a:pPr marL="0" indent="0">
              <a:buNone/>
            </a:pPr>
            <a:endParaRPr lang="en-GB" sz="2500" dirty="0">
              <a:solidFill>
                <a:schemeClr val="tx1"/>
              </a:solidFill>
            </a:endParaRPr>
          </a:p>
          <a:p>
            <a:pPr marL="0" indent="0" algn="just">
              <a:buNone/>
            </a:pPr>
            <a:r>
              <a:rPr lang="en-GB" sz="2500" dirty="0">
                <a:solidFill>
                  <a:schemeClr val="tx1"/>
                </a:solidFill>
              </a:rPr>
              <a:t>This is why the role of the Information Asset Owner (IAO) is so important. The IAO role is key to safeguarding and utilising data and information effectively for patients &amp; staff, even whilst others take them for granted.</a:t>
            </a:r>
          </a:p>
          <a:p>
            <a:pPr marL="0" indent="0">
              <a:buNone/>
            </a:pPr>
            <a:endParaRPr lang="en-GB" dirty="0">
              <a:solidFill>
                <a:schemeClr val="tx1"/>
              </a:solidFill>
            </a:endParaRPr>
          </a:p>
        </p:txBody>
      </p:sp>
      <p:sp>
        <p:nvSpPr>
          <p:cNvPr id="4" name="Title 3"/>
          <p:cNvSpPr>
            <a:spLocks noGrp="1"/>
          </p:cNvSpPr>
          <p:nvPr>
            <p:ph type="title"/>
          </p:nvPr>
        </p:nvSpPr>
        <p:spPr/>
        <p:txBody>
          <a:bodyPr>
            <a:normAutofit/>
          </a:bodyPr>
          <a:lstStyle/>
          <a:p>
            <a:r>
              <a:rPr lang="en-GB" dirty="0"/>
              <a:t>On-Going Asset Management</a:t>
            </a:r>
          </a:p>
        </p:txBody>
      </p:sp>
    </p:spTree>
    <p:extLst>
      <p:ext uri="{BB962C8B-B14F-4D97-AF65-F5344CB8AC3E}">
        <p14:creationId xmlns:p14="http://schemas.microsoft.com/office/powerpoint/2010/main" val="369941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D1F56-0E1D-87D5-9907-624CD7469122}"/>
              </a:ext>
            </a:extLst>
          </p:cNvPr>
          <p:cNvSpPr>
            <a:spLocks noGrp="1"/>
          </p:cNvSpPr>
          <p:nvPr>
            <p:ph type="title"/>
          </p:nvPr>
        </p:nvSpPr>
        <p:spPr>
          <a:xfrm>
            <a:off x="457200" y="2802636"/>
            <a:ext cx="8229600" cy="1252728"/>
          </a:xfrm>
        </p:spPr>
        <p:txBody>
          <a:bodyPr/>
          <a:lstStyle/>
          <a:p>
            <a:r>
              <a:rPr lang="en-GB" dirty="0">
                <a:solidFill>
                  <a:schemeClr val="accent2"/>
                </a:solidFill>
              </a:rPr>
              <a:t>What is an Information Asset?</a:t>
            </a:r>
          </a:p>
        </p:txBody>
      </p:sp>
    </p:spTree>
    <p:extLst>
      <p:ext uri="{BB962C8B-B14F-4D97-AF65-F5344CB8AC3E}">
        <p14:creationId xmlns:p14="http://schemas.microsoft.com/office/powerpoint/2010/main" val="1750525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26" name="Oval 25">
            <a:extLst>
              <a:ext uri="{FF2B5EF4-FFF2-40B4-BE49-F238E27FC236}">
                <a16:creationId xmlns:a16="http://schemas.microsoft.com/office/drawing/2014/main" id="{C37189FD-609E-087C-EAAB-4E037D325B82}"/>
              </a:ext>
            </a:extLst>
          </p:cNvPr>
          <p:cNvSpPr/>
          <p:nvPr/>
        </p:nvSpPr>
        <p:spPr>
          <a:xfrm>
            <a:off x="6843334" y="4406773"/>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8" name="Oval 7">
            <a:extLst>
              <a:ext uri="{FF2B5EF4-FFF2-40B4-BE49-F238E27FC236}">
                <a16:creationId xmlns:a16="http://schemas.microsoft.com/office/drawing/2014/main" id="{B64AEEFB-CBC2-E9DA-B057-EB1AB32AAD9F}"/>
              </a:ext>
            </a:extLst>
          </p:cNvPr>
          <p:cNvSpPr/>
          <p:nvPr/>
        </p:nvSpPr>
        <p:spPr>
          <a:xfrm>
            <a:off x="1722026" y="194762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7" y="2171810"/>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7" y="2050386"/>
            <a:ext cx="426497" cy="481424"/>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582D637-66B8-7C42-B6B5-45340B1FEEA4}"/>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518D7DDB-593B-84C7-8E49-3E3CC4E0A1CA}"/>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721BA31F-ACB5-5B86-19DE-E97310679303}"/>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81FB1A55-80AC-E0B1-A496-A5B0A0B244E0}"/>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3939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6ED2E4-4F21-250C-BDAB-67CC36E4F629}"/>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System Management </a:t>
            </a:r>
            <a:br>
              <a:rPr lang="en-GB" dirty="0">
                <a:solidFill>
                  <a:schemeClr val="accent2"/>
                </a:solidFill>
              </a:rPr>
            </a:br>
            <a:r>
              <a:rPr lang="en-GB" dirty="0">
                <a:solidFill>
                  <a:schemeClr val="accent2"/>
                </a:solidFill>
              </a:rPr>
              <a:t>Best Practice</a:t>
            </a:r>
          </a:p>
        </p:txBody>
      </p:sp>
    </p:spTree>
    <p:extLst>
      <p:ext uri="{BB962C8B-B14F-4D97-AF65-F5344CB8AC3E}">
        <p14:creationId xmlns:p14="http://schemas.microsoft.com/office/powerpoint/2010/main" val="1015691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79512" y="1628800"/>
            <a:ext cx="8642350" cy="4968552"/>
          </a:xfrm>
        </p:spPr>
        <p:txBody>
          <a:bodyPr>
            <a:noAutofit/>
          </a:bodyPr>
          <a:lstStyle/>
          <a:p>
            <a:pPr marL="0" indent="0" algn="just">
              <a:buNone/>
            </a:pPr>
            <a:r>
              <a:rPr lang="en-US" sz="1200" dirty="0">
                <a:solidFill>
                  <a:schemeClr val="tx1"/>
                </a:solidFill>
              </a:rPr>
              <a:t>Poor quality and mismanaged information presents a risk to patients, service users, staff members and the organisation.​ As an asset owner, it is important that the information you store is regularly updated, correct, trustworthy and readily accessible.</a:t>
            </a:r>
          </a:p>
          <a:p>
            <a:pPr marL="0" indent="0" algn="just">
              <a:buNone/>
            </a:pPr>
            <a:endParaRPr lang="en-GB" sz="1200" dirty="0">
              <a:solidFill>
                <a:schemeClr val="tx1"/>
              </a:solidFill>
            </a:endParaRPr>
          </a:p>
          <a:p>
            <a:pPr marL="0" indent="0" algn="just">
              <a:buNone/>
            </a:pPr>
            <a:r>
              <a:rPr lang="en-GB" sz="1400" b="1" dirty="0"/>
              <a:t>Accurate and up to date</a:t>
            </a:r>
          </a:p>
          <a:p>
            <a:pPr algn="just"/>
            <a:r>
              <a:rPr lang="en-GB" sz="1200" dirty="0">
                <a:solidFill>
                  <a:schemeClr val="tx1"/>
                </a:solidFill>
              </a:rPr>
              <a:t>Make sure you know what needs to be included in the record, why you are recording the information and how it will be used; this ensures that the information you enter is correct, justified and clear.</a:t>
            </a:r>
          </a:p>
          <a:p>
            <a:pPr algn="just"/>
            <a:r>
              <a:rPr lang="en-GB" sz="1200" dirty="0">
                <a:solidFill>
                  <a:schemeClr val="tx1"/>
                </a:solidFill>
              </a:rPr>
              <a:t>Make sure you record the information in the correct system and in the correct record.</a:t>
            </a:r>
          </a:p>
          <a:p>
            <a:pPr algn="just"/>
            <a:r>
              <a:rPr lang="en-GB" sz="1200" dirty="0">
                <a:solidFill>
                  <a:schemeClr val="tx1"/>
                </a:solidFill>
              </a:rPr>
              <a:t>Give individuals the opportunity to check information about them and point out any mistakes or inaccuracies. </a:t>
            </a:r>
          </a:p>
          <a:p>
            <a:pPr algn="just"/>
            <a:r>
              <a:rPr lang="en-GB" sz="1200" dirty="0">
                <a:solidFill>
                  <a:schemeClr val="tx1"/>
                </a:solidFill>
              </a:rPr>
              <a:t>If you are not a health or care professional, you should check the information with someone who is – or cross-reference the information with other records.</a:t>
            </a:r>
          </a:p>
          <a:p>
            <a:pPr algn="just"/>
            <a:r>
              <a:rPr lang="en-GB" sz="1200" dirty="0">
                <a:solidFill>
                  <a:schemeClr val="tx1"/>
                </a:solidFill>
              </a:rPr>
              <a:t>Follow your organisation's process to report and correct errors.</a:t>
            </a:r>
          </a:p>
          <a:p>
            <a:pPr algn="just"/>
            <a:r>
              <a:rPr lang="en-GB" sz="1200" dirty="0">
                <a:solidFill>
                  <a:schemeClr val="tx1"/>
                </a:solidFill>
              </a:rPr>
              <a:t>Give patients or service users the opportunity to check and confirm the details held about them.</a:t>
            </a:r>
          </a:p>
          <a:p>
            <a:pPr algn="just"/>
            <a:r>
              <a:rPr lang="en-GB" sz="1200" dirty="0">
                <a:solidFill>
                  <a:schemeClr val="tx1"/>
                </a:solidFill>
              </a:rPr>
              <a:t>When using shared records, ensure they are kept up to date so that others have the correct information available to them.</a:t>
            </a:r>
          </a:p>
          <a:p>
            <a:pPr algn="just"/>
            <a:r>
              <a:rPr lang="en-GB" sz="1200" dirty="0">
                <a:solidFill>
                  <a:schemeClr val="tx1"/>
                </a:solidFill>
              </a:rPr>
              <a:t>Ensure that records can only be obtained by those who need access to them; ensure access restrictions are applied.  </a:t>
            </a:r>
          </a:p>
          <a:p>
            <a:pPr algn="just"/>
            <a:endParaRPr lang="en-GB" sz="1200" dirty="0">
              <a:solidFill>
                <a:schemeClr val="tx1"/>
              </a:solidFill>
            </a:endParaRPr>
          </a:p>
          <a:p>
            <a:pPr marL="0" indent="0" algn="just">
              <a:buNone/>
            </a:pPr>
            <a:r>
              <a:rPr lang="en-GB" sz="1400" b="1" dirty="0"/>
              <a:t>Recorded &amp; complete</a:t>
            </a:r>
          </a:p>
          <a:p>
            <a:pPr algn="just"/>
            <a:r>
              <a:rPr lang="en-GB" sz="1200" dirty="0">
                <a:solidFill>
                  <a:schemeClr val="tx1"/>
                </a:solidFill>
              </a:rPr>
              <a:t>Record information as events occur whilst the event is still fresh in your mind. Record high-risk information as a matter of urgency.</a:t>
            </a:r>
          </a:p>
          <a:p>
            <a:pPr algn="just"/>
            <a:r>
              <a:rPr lang="en-GB" sz="1200" dirty="0">
                <a:solidFill>
                  <a:schemeClr val="tx1"/>
                </a:solidFill>
              </a:rPr>
              <a:t>For completeness Include the NHS number in health and care records; this helps to ensure that the correct record is accessed or shared for the correct patient or service user.</a:t>
            </a:r>
          </a:p>
          <a:p>
            <a:pPr algn="just"/>
            <a:r>
              <a:rPr lang="en-GB" sz="1200" dirty="0">
                <a:solidFill>
                  <a:schemeClr val="tx1"/>
                </a:solidFill>
              </a:rPr>
              <a:t>To avoid duplication  before you create a new record, make sure that one doesn’t already exist.</a:t>
            </a:r>
          </a:p>
          <a:p>
            <a:pPr algn="just"/>
            <a:r>
              <a:rPr lang="en-GB" sz="1200" dirty="0">
                <a:solidFill>
                  <a:schemeClr val="tx1"/>
                </a:solidFill>
              </a:rPr>
              <a:t>Save records in a secure place that is easy to find.</a:t>
            </a:r>
          </a:p>
          <a:p>
            <a:pPr algn="just"/>
            <a:r>
              <a:rPr lang="en-GB" sz="1200" dirty="0">
                <a:solidFill>
                  <a:schemeClr val="tx1"/>
                </a:solidFill>
              </a:rPr>
              <a:t>Ensure records are stored safely and securely, and that they can be quickly located when required.</a:t>
            </a:r>
          </a:p>
        </p:txBody>
      </p:sp>
    </p:spTree>
    <p:extLst>
      <p:ext uri="{BB962C8B-B14F-4D97-AF65-F5344CB8AC3E}">
        <p14:creationId xmlns:p14="http://schemas.microsoft.com/office/powerpoint/2010/main" val="517952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t>Confidentiality, Integrity, Availability</a:t>
            </a: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636912"/>
            <a:ext cx="7920880" cy="3755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67061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51520" y="1561430"/>
            <a:ext cx="8640960" cy="5539978"/>
          </a:xfrm>
          <a:prstGeom prst="rect">
            <a:avLst/>
          </a:prstGeom>
        </p:spPr>
        <p:txBody>
          <a:bodyPr wrap="square">
            <a:spAutoFit/>
          </a:bodyPr>
          <a:lstStyle/>
          <a:p>
            <a:pPr algn="just"/>
            <a:r>
              <a:rPr lang="en-GB" sz="1400" b="1" dirty="0">
                <a:solidFill>
                  <a:schemeClr val="tx2"/>
                </a:solidFill>
              </a:rPr>
              <a:t>User Access Management</a:t>
            </a:r>
            <a:endParaRPr lang="en-GB" sz="1400" dirty="0"/>
          </a:p>
          <a:p>
            <a:pPr algn="just"/>
            <a:r>
              <a:rPr lang="en-GB" sz="1200" dirty="0"/>
              <a:t>User access controls are an essential way to prevent un-authorised access and help support the maintenance of integrity across the University Hospital of North Midlands information systems. </a:t>
            </a:r>
          </a:p>
          <a:p>
            <a:pPr algn="just"/>
            <a:endParaRPr lang="en-GB" sz="1200" dirty="0"/>
          </a:p>
          <a:p>
            <a:pPr algn="just"/>
            <a:r>
              <a:rPr lang="en-GB" sz="1200" dirty="0"/>
              <a:t>It is the responsibility of an IAO to ensure that there is a clear process in place for managing User Registration, User Change and User Removal. </a:t>
            </a:r>
          </a:p>
          <a:p>
            <a:pPr marL="171450" indent="-171450" algn="just">
              <a:buFont typeface="Arial" panose="020B0604020202020204" pitchFamily="34" charset="0"/>
              <a:buChar char="•"/>
            </a:pPr>
            <a:r>
              <a:rPr lang="en-GB" sz="1200" b="1" dirty="0">
                <a:solidFill>
                  <a:schemeClr val="tx2"/>
                </a:solidFill>
              </a:rPr>
              <a:t>User Registration </a:t>
            </a:r>
            <a:r>
              <a:rPr lang="en-GB" sz="1200" dirty="0"/>
              <a:t>– The procedure followed for providing access to a new employee; </a:t>
            </a:r>
          </a:p>
          <a:p>
            <a:pPr marL="171450" indent="-171450" algn="just">
              <a:buFont typeface="Arial" panose="020B0604020202020204" pitchFamily="34" charset="0"/>
              <a:buChar char="•"/>
            </a:pPr>
            <a:r>
              <a:rPr lang="en-GB" sz="1200" b="1" dirty="0">
                <a:solidFill>
                  <a:schemeClr val="tx2"/>
                </a:solidFill>
              </a:rPr>
              <a:t>User Change </a:t>
            </a:r>
            <a:r>
              <a:rPr lang="en-GB" sz="1200" dirty="0"/>
              <a:t>– The procedure followed for changing an employee's Access; </a:t>
            </a:r>
          </a:p>
          <a:p>
            <a:pPr marL="171450" indent="-171450" algn="just">
              <a:buFont typeface="Arial" panose="020B0604020202020204" pitchFamily="34" charset="0"/>
              <a:buChar char="•"/>
            </a:pPr>
            <a:r>
              <a:rPr lang="en-GB" sz="1200" b="1" dirty="0">
                <a:solidFill>
                  <a:schemeClr val="tx2"/>
                </a:solidFill>
              </a:rPr>
              <a:t>User Removal </a:t>
            </a:r>
            <a:r>
              <a:rPr lang="en-GB" sz="1200" dirty="0"/>
              <a:t>– The procedure followed for an employee who leaves UHNM or moves role within the Trust to ensure that their account is closed.</a:t>
            </a:r>
          </a:p>
          <a:p>
            <a:pPr algn="just"/>
            <a:endParaRPr lang="en-GB" sz="1200" dirty="0"/>
          </a:p>
          <a:p>
            <a:pPr algn="just"/>
            <a:r>
              <a:rPr lang="en-GB" sz="1200" dirty="0"/>
              <a:t>When providing access to an individual it is important to consider the Principle of least Privilege.</a:t>
            </a:r>
          </a:p>
          <a:p>
            <a:pPr algn="just"/>
            <a:endParaRPr lang="en-GB" sz="1200" dirty="0"/>
          </a:p>
          <a:p>
            <a:pPr algn="just"/>
            <a:r>
              <a:rPr lang="en-GB" sz="1200" i="1" dirty="0"/>
              <a:t>The principle of least privilege (PoLP) is an information security concept which maintains that a user or entity should only have access to the specific data, resources and applications needed to complete a required task.</a:t>
            </a:r>
          </a:p>
          <a:p>
            <a:pPr algn="just"/>
            <a:endParaRPr lang="en-GB" sz="1200" dirty="0"/>
          </a:p>
          <a:p>
            <a:pPr algn="just"/>
            <a:r>
              <a:rPr lang="en-GB" sz="1200" dirty="0"/>
              <a:t>The principle means providing a user with only those privileges which are essential to perform their intended function. For example, a user account for the sole purpose of creating backups does not need to install software: hence, it has rights only to run backup and backup-related applications. Any other privileges, such as installing new software, are blocked. The principle applies also to a personal computer user who usually does work in a normal user account, and opens a privileged, password protected account only when the situation absolutely demands it.</a:t>
            </a:r>
          </a:p>
          <a:p>
            <a:pPr algn="just"/>
            <a:endParaRPr lang="en-GB" sz="1200" dirty="0"/>
          </a:p>
          <a:p>
            <a:pPr algn="just"/>
            <a:r>
              <a:rPr lang="en-GB" sz="1200" dirty="0"/>
              <a:t>Information Asset Owners must also conduct a regular audit of their assets to ensure that the access levels granted to users are appropriate and that any information accessed by them is done so with a clear purpose.</a:t>
            </a:r>
          </a:p>
          <a:p>
            <a:pPr algn="just"/>
            <a:endParaRPr lang="en-GB" dirty="0">
              <a:solidFill>
                <a:schemeClr val="accent2">
                  <a:lumMod val="75000"/>
                </a:schemeClr>
              </a:solidFill>
            </a:endParaRPr>
          </a:p>
          <a:p>
            <a:pPr algn="just"/>
            <a:endParaRPr lang="en-GB" dirty="0">
              <a:solidFill>
                <a:schemeClr val="accent2">
                  <a:lumMod val="75000"/>
                </a:schemeClr>
              </a:solidFill>
            </a:endParaRPr>
          </a:p>
          <a:p>
            <a:pPr algn="just"/>
            <a:endParaRPr lang="en-GB" dirty="0">
              <a:solidFill>
                <a:schemeClr val="accent2">
                  <a:lumMod val="75000"/>
                </a:schemeClr>
              </a:solidFill>
            </a:endParaRPr>
          </a:p>
        </p:txBody>
      </p:sp>
    </p:spTree>
    <p:extLst>
      <p:ext uri="{BB962C8B-B14F-4D97-AF65-F5344CB8AC3E}">
        <p14:creationId xmlns:p14="http://schemas.microsoft.com/office/powerpoint/2010/main" val="3008513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Pseudonymisation &amp; Anonymisation</a:t>
            </a:r>
          </a:p>
        </p:txBody>
      </p:sp>
      <p:sp>
        <p:nvSpPr>
          <p:cNvPr id="5" name="Rectangle 4"/>
          <p:cNvSpPr/>
          <p:nvPr/>
        </p:nvSpPr>
        <p:spPr>
          <a:xfrm>
            <a:off x="251520" y="2636912"/>
            <a:ext cx="8640960" cy="4062651"/>
          </a:xfrm>
          <a:prstGeom prst="rect">
            <a:avLst/>
          </a:prstGeom>
        </p:spPr>
        <p:txBody>
          <a:bodyPr wrap="square">
            <a:spAutoFit/>
          </a:bodyPr>
          <a:lstStyle/>
          <a:p>
            <a:pPr algn="just"/>
            <a:r>
              <a:rPr lang="en-GB" sz="1200" dirty="0"/>
              <a:t>Among the arsenal of IT security techniques available, pseudonymisation or anonymisation is highly recommended by the GDPR regulation.  Such techniques reduce risk and assist “data processors” in fulfilling their data compliance regulations.</a:t>
            </a:r>
          </a:p>
          <a:p>
            <a:pPr algn="just"/>
            <a:r>
              <a:rPr lang="en-GB" sz="1200" dirty="0"/>
              <a:t>If it can be proven that the true identity of the individual cannot be derived from anonymised data, then this data is exempt from other methods ensuring the strict confidentiality of the actual data.</a:t>
            </a:r>
          </a:p>
          <a:p>
            <a:pPr algn="just"/>
            <a:endParaRPr lang="en-GB" sz="1200" dirty="0"/>
          </a:p>
          <a:p>
            <a:pPr algn="just"/>
            <a:r>
              <a:rPr lang="en-GB" sz="1200" dirty="0"/>
              <a:t>The two techniques differ and in face of the GDPR the choice will depend on the degree of risk and how the data will be processed. </a:t>
            </a:r>
          </a:p>
          <a:p>
            <a:pPr algn="just"/>
            <a:endParaRPr lang="en-GB" sz="1200" dirty="0"/>
          </a:p>
          <a:p>
            <a:pPr algn="just"/>
            <a:r>
              <a:rPr lang="en-GB" sz="1200" dirty="0"/>
              <a:t>The legal distinction between anonymised and pseudonymised data is its categorisation as personal data. Pseudonymous data still allows for some form of re-identification (even indirect and remote), while anonymous data cannot be re-identified.</a:t>
            </a:r>
          </a:p>
          <a:p>
            <a:pPr algn="just"/>
            <a:endParaRPr lang="en-GB" sz="1200" dirty="0"/>
          </a:p>
          <a:p>
            <a:pPr algn="just"/>
            <a:r>
              <a:rPr lang="en-GB" sz="1200" dirty="0"/>
              <a:t>Pseudonymisation techniques differ from anonymisation techniques. With anonymisation, the data is scrubbed for any information that may serve as an identifier of a data subject.  Pseudonymisation does not remove all identifying information from the data but merely reduces the link ability of a dataset with the original identity of an individual (e.g., via an encryption scheme).</a:t>
            </a:r>
          </a:p>
          <a:p>
            <a:pPr algn="just"/>
            <a:endParaRPr lang="en-GB" sz="1200" dirty="0"/>
          </a:p>
          <a:p>
            <a:pPr algn="just"/>
            <a:r>
              <a:rPr lang="en-GB" sz="1200" dirty="0"/>
              <a:t>Both pseudonymisation and anonymisation are encouraged in the GDPR and enable its constraints to be met.   These techniques should therefore be generalised and recurring.  Those in possession of personal data should implement one or other of these techniques to minimise risk, and automation can reduce the cost of compliance.</a:t>
            </a:r>
          </a:p>
          <a:p>
            <a:pPr algn="just"/>
            <a:endParaRPr lang="en-GB" dirty="0">
              <a:solidFill>
                <a:schemeClr val="accent2">
                  <a:lumMod val="75000"/>
                </a:schemeClr>
              </a:solidFill>
            </a:endParaRPr>
          </a:p>
          <a:p>
            <a:pPr algn="just"/>
            <a:endParaRPr lang="en-GB" dirty="0">
              <a:solidFill>
                <a:schemeClr val="accent2">
                  <a:lumMod val="75000"/>
                </a:schemeClr>
              </a:solidFill>
            </a:endParaRPr>
          </a:p>
          <a:p>
            <a:pPr algn="just"/>
            <a:endParaRPr lang="en-GB" dirty="0">
              <a:solidFill>
                <a:schemeClr val="accent2">
                  <a:lumMod val="75000"/>
                </a:schemeClr>
              </a:solidFill>
            </a:endParaRPr>
          </a:p>
        </p:txBody>
      </p:sp>
    </p:spTree>
    <p:extLst>
      <p:ext uri="{BB962C8B-B14F-4D97-AF65-F5344CB8AC3E}">
        <p14:creationId xmlns:p14="http://schemas.microsoft.com/office/powerpoint/2010/main" val="3063287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67833" y="2564903"/>
            <a:ext cx="7408333" cy="3954769"/>
          </a:xfrm>
        </p:spPr>
        <p:txBody>
          <a:bodyPr/>
          <a:lstStyle/>
          <a:p>
            <a:pPr marL="0" indent="0" algn="just">
              <a:buNone/>
            </a:pPr>
            <a:r>
              <a:rPr lang="en-GB" sz="1200" b="1" dirty="0"/>
              <a:t>The mismanagement of information assets particularly when sharing with an external organisation can lead to a multitude of issues for the trust:</a:t>
            </a:r>
          </a:p>
          <a:p>
            <a:endParaRPr lang="en-GB" dirty="0"/>
          </a:p>
        </p:txBody>
      </p:sp>
      <p:sp>
        <p:nvSpPr>
          <p:cNvPr id="3" name="Title 2"/>
          <p:cNvSpPr>
            <a:spLocks noGrp="1"/>
          </p:cNvSpPr>
          <p:nvPr>
            <p:ph type="title"/>
          </p:nvPr>
        </p:nvSpPr>
        <p:spPr/>
        <p:txBody>
          <a:bodyPr/>
          <a:lstStyle/>
          <a:p>
            <a:r>
              <a:rPr lang="en-GB" dirty="0"/>
              <a:t>Information Mismanagement</a:t>
            </a:r>
          </a:p>
        </p:txBody>
      </p:sp>
      <p:graphicFrame>
        <p:nvGraphicFramePr>
          <p:cNvPr id="4" name="Table 3"/>
          <p:cNvGraphicFramePr>
            <a:graphicFrameLocks noGrp="1"/>
          </p:cNvGraphicFramePr>
          <p:nvPr>
            <p:extLst>
              <p:ext uri="{D42A27DB-BD31-4B8C-83A1-F6EECF244321}">
                <p14:modId xmlns:p14="http://schemas.microsoft.com/office/powerpoint/2010/main" val="4291107691"/>
              </p:ext>
            </p:extLst>
          </p:nvPr>
        </p:nvGraphicFramePr>
        <p:xfrm>
          <a:off x="1403648" y="3034179"/>
          <a:ext cx="6265341" cy="3347149"/>
        </p:xfrm>
        <a:graphic>
          <a:graphicData uri="http://schemas.openxmlformats.org/drawingml/2006/table">
            <a:tbl>
              <a:tblPr firstRow="1" firstCol="1" bandRow="1">
                <a:tableStyleId>{5C22544A-7EE6-4342-B048-85BDC9FD1C3A}</a:tableStyleId>
              </a:tblPr>
              <a:tblGrid>
                <a:gridCol w="6265341">
                  <a:extLst>
                    <a:ext uri="{9D8B030D-6E8A-4147-A177-3AD203B41FA5}">
                      <a16:colId xmlns:a16="http://schemas.microsoft.com/office/drawing/2014/main" val="20000"/>
                    </a:ext>
                  </a:extLst>
                </a:gridCol>
              </a:tblGrid>
              <a:tr h="2663383">
                <a:tc>
                  <a:txBody>
                    <a:bodyPr/>
                    <a:lstStyle/>
                    <a:p>
                      <a:pPr algn="l">
                        <a:lnSpc>
                          <a:spcPct val="115000"/>
                        </a:lnSpc>
                        <a:spcAft>
                          <a:spcPts val="0"/>
                        </a:spcAft>
                      </a:pPr>
                      <a:r>
                        <a:rPr lang="en-GB" sz="1200" b="1" dirty="0">
                          <a:solidFill>
                            <a:schemeClr val="tx2"/>
                          </a:solidFill>
                          <a:effectLst/>
                        </a:rPr>
                        <a:t>Data Protection &amp; Confidentiality</a:t>
                      </a:r>
                      <a:r>
                        <a:rPr lang="en-GB" sz="1200" dirty="0">
                          <a:solidFill>
                            <a:schemeClr val="tx2"/>
                          </a:solidFill>
                          <a:effectLst/>
                        </a:rPr>
                        <a:t>: </a:t>
                      </a:r>
                      <a:r>
                        <a:rPr lang="en-GB" sz="1200" b="0" dirty="0">
                          <a:solidFill>
                            <a:schemeClr val="tx1"/>
                          </a:solidFill>
                          <a:effectLst/>
                        </a:rPr>
                        <a:t>Personal data breaches and  up to £500,000 fine/enforcement action/undertakings</a:t>
                      </a:r>
                    </a:p>
                    <a:p>
                      <a:pPr algn="l">
                        <a:lnSpc>
                          <a:spcPct val="115000"/>
                        </a:lnSpc>
                        <a:spcAft>
                          <a:spcPts val="0"/>
                        </a:spcAft>
                      </a:pPr>
                      <a:r>
                        <a:rPr lang="en-GB" sz="1200" dirty="0">
                          <a:solidFill>
                            <a:schemeClr val="tx1"/>
                          </a:solidFill>
                          <a:effectLst/>
                        </a:rPr>
                        <a:t> </a:t>
                      </a:r>
                    </a:p>
                    <a:p>
                      <a:pPr algn="l">
                        <a:lnSpc>
                          <a:spcPct val="115000"/>
                        </a:lnSpc>
                        <a:spcAft>
                          <a:spcPts val="0"/>
                        </a:spcAft>
                      </a:pPr>
                      <a:r>
                        <a:rPr lang="en-GB" sz="1200" dirty="0">
                          <a:solidFill>
                            <a:schemeClr val="tx2"/>
                          </a:solidFill>
                          <a:effectLst/>
                        </a:rPr>
                        <a:t>Freedom of Information and EIR: </a:t>
                      </a:r>
                      <a:r>
                        <a:rPr lang="en-GB" sz="1200" b="0" dirty="0">
                          <a:solidFill>
                            <a:schemeClr val="tx1"/>
                          </a:solidFill>
                          <a:effectLst/>
                        </a:rPr>
                        <a:t>Decision Notices/Fines/imprisonment CEO or equivalent</a:t>
                      </a:r>
                    </a:p>
                    <a:p>
                      <a:pPr algn="l">
                        <a:lnSpc>
                          <a:spcPct val="115000"/>
                        </a:lnSpc>
                        <a:spcAft>
                          <a:spcPts val="0"/>
                        </a:spcAft>
                      </a:pPr>
                      <a:r>
                        <a:rPr lang="en-GB" sz="1200" dirty="0">
                          <a:solidFill>
                            <a:schemeClr val="tx1"/>
                          </a:solidFill>
                          <a:effectLst/>
                        </a:rPr>
                        <a:t> </a:t>
                      </a:r>
                    </a:p>
                    <a:p>
                      <a:pPr algn="l">
                        <a:lnSpc>
                          <a:spcPct val="115000"/>
                        </a:lnSpc>
                        <a:spcAft>
                          <a:spcPts val="0"/>
                        </a:spcAft>
                      </a:pPr>
                      <a:r>
                        <a:rPr lang="en-GB" sz="1200" dirty="0">
                          <a:solidFill>
                            <a:schemeClr val="tx2"/>
                          </a:solidFill>
                          <a:effectLst/>
                        </a:rPr>
                        <a:t>Information Security: </a:t>
                      </a:r>
                      <a:r>
                        <a:rPr lang="en-GB" sz="1200" b="0" dirty="0">
                          <a:solidFill>
                            <a:schemeClr val="tx1"/>
                          </a:solidFill>
                          <a:effectLst/>
                        </a:rPr>
                        <a:t>Personal data breaches/loss of corporate information </a:t>
                      </a:r>
                    </a:p>
                    <a:p>
                      <a:pPr algn="l">
                        <a:lnSpc>
                          <a:spcPct val="115000"/>
                        </a:lnSpc>
                        <a:spcAft>
                          <a:spcPts val="0"/>
                        </a:spcAft>
                      </a:pPr>
                      <a:r>
                        <a:rPr lang="en-GB" sz="1200" dirty="0">
                          <a:solidFill>
                            <a:schemeClr val="tx1"/>
                          </a:solidFill>
                          <a:effectLst/>
                        </a:rPr>
                        <a:t> </a:t>
                      </a:r>
                    </a:p>
                    <a:p>
                      <a:pPr algn="l">
                        <a:lnSpc>
                          <a:spcPct val="115000"/>
                        </a:lnSpc>
                        <a:spcAft>
                          <a:spcPts val="0"/>
                        </a:spcAft>
                      </a:pPr>
                      <a:r>
                        <a:rPr lang="en-GB" sz="1200" dirty="0">
                          <a:solidFill>
                            <a:schemeClr val="tx2"/>
                          </a:solidFill>
                          <a:effectLst/>
                        </a:rPr>
                        <a:t>Information and Records Management: </a:t>
                      </a:r>
                      <a:r>
                        <a:rPr lang="en-GB" sz="1200" b="0" dirty="0">
                          <a:solidFill>
                            <a:schemeClr val="tx1"/>
                          </a:solidFill>
                          <a:effectLst/>
                        </a:rPr>
                        <a:t>Information ‘lost’-time taken to find lost information= 10% of public sector workers time/loss of business efficiency </a:t>
                      </a:r>
                    </a:p>
                    <a:p>
                      <a:pPr algn="l">
                        <a:lnSpc>
                          <a:spcPct val="115000"/>
                        </a:lnSpc>
                        <a:spcAft>
                          <a:spcPts val="0"/>
                        </a:spcAft>
                      </a:pPr>
                      <a:r>
                        <a:rPr lang="en-GB" sz="1200" dirty="0">
                          <a:solidFill>
                            <a:schemeClr val="tx1"/>
                          </a:solidFill>
                          <a:effectLst/>
                        </a:rPr>
                        <a:t> </a:t>
                      </a:r>
                    </a:p>
                    <a:p>
                      <a:pPr algn="l">
                        <a:lnSpc>
                          <a:spcPct val="115000"/>
                        </a:lnSpc>
                        <a:spcAft>
                          <a:spcPts val="0"/>
                        </a:spcAft>
                      </a:pPr>
                      <a:r>
                        <a:rPr lang="en-GB" sz="1200" dirty="0">
                          <a:solidFill>
                            <a:schemeClr val="tx2"/>
                          </a:solidFill>
                          <a:effectLst/>
                        </a:rPr>
                        <a:t>Information Governance Management: </a:t>
                      </a:r>
                      <a:r>
                        <a:rPr lang="en-GB" sz="1200" b="0" dirty="0">
                          <a:solidFill>
                            <a:schemeClr val="tx1"/>
                          </a:solidFill>
                          <a:effectLst/>
                        </a:rPr>
                        <a:t>Lack of consistency leads to poor co-ordination; lack of Training leads to all of the above </a:t>
                      </a:r>
                    </a:p>
                    <a:p>
                      <a:pPr algn="l">
                        <a:lnSpc>
                          <a:spcPct val="115000"/>
                        </a:lnSpc>
                        <a:spcAft>
                          <a:spcPts val="0"/>
                        </a:spcAft>
                      </a:pPr>
                      <a:r>
                        <a:rPr lang="en-GB" sz="1200" dirty="0">
                          <a:solidFill>
                            <a:schemeClr val="tx1"/>
                          </a:solidFill>
                          <a:effectLst/>
                        </a:rPr>
                        <a:t> </a:t>
                      </a:r>
                    </a:p>
                    <a:p>
                      <a:pPr algn="l">
                        <a:lnSpc>
                          <a:spcPct val="115000"/>
                        </a:lnSpc>
                        <a:spcAft>
                          <a:spcPts val="0"/>
                        </a:spcAft>
                      </a:pPr>
                      <a:r>
                        <a:rPr lang="en-GB" sz="1200" dirty="0">
                          <a:solidFill>
                            <a:schemeClr val="tx2"/>
                          </a:solidFill>
                          <a:effectLst/>
                        </a:rPr>
                        <a:t>Information Quality Management: </a:t>
                      </a:r>
                      <a:r>
                        <a:rPr lang="en-GB" sz="1200" b="0" dirty="0">
                          <a:solidFill>
                            <a:schemeClr val="tx1"/>
                          </a:solidFill>
                          <a:effectLst/>
                        </a:rPr>
                        <a:t>Never-incidents/ poor data leads to poor planning and research/other mistakes</a:t>
                      </a:r>
                    </a:p>
                    <a:p>
                      <a:pPr algn="l">
                        <a:lnSpc>
                          <a:spcPct val="115000"/>
                        </a:lnSpc>
                        <a:spcAft>
                          <a:spcPts val="0"/>
                        </a:spcAft>
                      </a:pPr>
                      <a:endParaRPr lang="en-GB" sz="1200" b="0" dirty="0">
                        <a:effectLst/>
                        <a:latin typeface="Arial"/>
                        <a:ea typeface="Calibri"/>
                      </a:endParaRPr>
                    </a:p>
                  </a:txBody>
                  <a:tcPr marL="68580" marR="68580" marT="0" marB="0">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0100353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642211"/>
            <a:ext cx="8352927" cy="3705861"/>
          </a:xfrm>
        </p:spPr>
        <p:txBody>
          <a:bodyPr>
            <a:normAutofit/>
          </a:bodyPr>
          <a:lstStyle/>
          <a:p>
            <a:pPr marL="0" indent="0" algn="just">
              <a:buNone/>
            </a:pPr>
            <a:r>
              <a:rPr lang="en-GB" sz="1200" dirty="0">
                <a:solidFill>
                  <a:schemeClr val="tx1"/>
                </a:solidFill>
              </a:rPr>
              <a:t>When sharing information with other organisation there are some key principles which must be adhered to:</a:t>
            </a:r>
          </a:p>
          <a:p>
            <a:pPr algn="just"/>
            <a:r>
              <a:rPr lang="en-GB" sz="1200" dirty="0">
                <a:solidFill>
                  <a:schemeClr val="tx1"/>
                </a:solidFill>
              </a:rPr>
              <a:t>Ensure that the relevant sharing or processing agreements are in place to support the sharing</a:t>
            </a:r>
          </a:p>
          <a:p>
            <a:pPr algn="just"/>
            <a:r>
              <a:rPr lang="en-GB" sz="1200" dirty="0">
                <a:solidFill>
                  <a:schemeClr val="tx1"/>
                </a:solidFill>
              </a:rPr>
              <a:t>Make sure that the dataflow is the asset’s DPIA and update as required </a:t>
            </a:r>
          </a:p>
          <a:p>
            <a:pPr algn="just"/>
            <a:r>
              <a:rPr lang="en-GB" sz="1200" dirty="0">
                <a:solidFill>
                  <a:schemeClr val="tx1"/>
                </a:solidFill>
              </a:rPr>
              <a:t>Ensure that  the correct security controls are in place to send  the information and that you are using a Trust approve secure transfer method</a:t>
            </a:r>
          </a:p>
          <a:p>
            <a:pPr algn="just"/>
            <a:r>
              <a:rPr lang="en-GB" sz="1200" dirty="0">
                <a:solidFill>
                  <a:schemeClr val="tx1"/>
                </a:solidFill>
              </a:rPr>
              <a:t>If sharing patient identifiable information. ensure that the individual you are sharing the data with has a legitimate purpose for receiving the data and consider if the data can be pseudonymised or anonymised prior to sending</a:t>
            </a:r>
          </a:p>
          <a:p>
            <a:pPr marL="0" indent="0" algn="just">
              <a:buNone/>
            </a:pPr>
            <a:endParaRPr lang="en-GB" sz="1200" dirty="0">
              <a:solidFill>
                <a:schemeClr val="tx1"/>
              </a:solidFill>
            </a:endParaRPr>
          </a:p>
          <a:p>
            <a:pPr marL="0" indent="0" algn="just">
              <a:buNone/>
            </a:pPr>
            <a:r>
              <a:rPr lang="en-GB" sz="1400" b="1" dirty="0">
                <a:solidFill>
                  <a:schemeClr val="tx1"/>
                </a:solidFill>
              </a:rPr>
              <a:t>Remember if you are unsure seek guidance from the Trust’s Data Security &amp; Protection Team.</a:t>
            </a:r>
          </a:p>
        </p:txBody>
      </p:sp>
      <p:sp>
        <p:nvSpPr>
          <p:cNvPr id="3" name="Title 2"/>
          <p:cNvSpPr>
            <a:spLocks noGrp="1"/>
          </p:cNvSpPr>
          <p:nvPr>
            <p:ph type="title"/>
          </p:nvPr>
        </p:nvSpPr>
        <p:spPr/>
        <p:txBody>
          <a:bodyPr>
            <a:normAutofit fontScale="90000"/>
          </a:bodyPr>
          <a:lstStyle/>
          <a:p>
            <a:r>
              <a:rPr lang="en-GB" dirty="0"/>
              <a:t>Sharing information with other organisations.</a:t>
            </a:r>
          </a:p>
        </p:txBody>
      </p:sp>
      <p:pic>
        <p:nvPicPr>
          <p:cNvPr id="13314" name="Picture 2" descr="Z:\Images\INFORM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4749502"/>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7700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26" name="Oval 25">
            <a:extLst>
              <a:ext uri="{FF2B5EF4-FFF2-40B4-BE49-F238E27FC236}">
                <a16:creationId xmlns:a16="http://schemas.microsoft.com/office/drawing/2014/main" id="{C37189FD-609E-087C-EAAB-4E037D325B82}"/>
              </a:ext>
            </a:extLst>
          </p:cNvPr>
          <p:cNvSpPr/>
          <p:nvPr/>
        </p:nvSpPr>
        <p:spPr>
          <a:xfrm>
            <a:off x="6843331" y="440332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3"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3" y="2050386"/>
            <a:ext cx="426501" cy="47582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F1B31167-6AE0-92EF-D4EA-A2B0298B678E}"/>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63A856E9-0DD5-94C3-4E15-EF594C77AC4F}"/>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83CBD26B-78B3-AD97-B873-AC66D7E8DB17}"/>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A0079AC0-F3F1-0517-C742-FE952CA22089}"/>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7949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6ED2E4-4F21-250C-BDAB-67CC36E4F629}"/>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Cyber Security &amp; Incident Reporting</a:t>
            </a:r>
          </a:p>
        </p:txBody>
      </p:sp>
    </p:spTree>
    <p:extLst>
      <p:ext uri="{BB962C8B-B14F-4D97-AF65-F5344CB8AC3E}">
        <p14:creationId xmlns:p14="http://schemas.microsoft.com/office/powerpoint/2010/main" val="703756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661313"/>
            <a:ext cx="8712968" cy="4801314"/>
          </a:xfrm>
          <a:prstGeom prst="rect">
            <a:avLst/>
          </a:prstGeom>
        </p:spPr>
        <p:txBody>
          <a:bodyPr wrap="square">
            <a:spAutoFit/>
          </a:bodyPr>
          <a:lstStyle/>
          <a:p>
            <a:pPr algn="just"/>
            <a:r>
              <a:rPr lang="en-GB" sz="1200" dirty="0"/>
              <a:t>An information asset is a body of information, defined and managed as a single unit so that it can be understood, shared, protected and exploited effectively. </a:t>
            </a:r>
          </a:p>
          <a:p>
            <a:pPr algn="just"/>
            <a:endParaRPr lang="en-GB" sz="1200" dirty="0"/>
          </a:p>
          <a:p>
            <a:pPr algn="just"/>
            <a:r>
              <a:rPr lang="en-GB" sz="1200" dirty="0"/>
              <a:t>Information assets have recognisable and manageable value, risk, content and lifecycles. </a:t>
            </a:r>
          </a:p>
          <a:p>
            <a:pPr algn="just"/>
            <a:endParaRPr lang="en-GB" sz="1200" dirty="0"/>
          </a:p>
          <a:p>
            <a:pPr algn="just"/>
            <a:r>
              <a:rPr lang="en-GB" sz="1200" dirty="0"/>
              <a:t>An asset can be patient, staff or corporate information/data processed by the Trust and held in various forms including paper copies, excel databases and system applications. </a:t>
            </a:r>
          </a:p>
          <a:p>
            <a:pPr algn="just"/>
            <a:endParaRPr lang="en-GB" sz="1200" dirty="0"/>
          </a:p>
          <a:p>
            <a:pPr algn="just"/>
            <a:r>
              <a:rPr lang="en-GB" sz="1200" b="1" dirty="0"/>
              <a:t>All information assets must have an assigned asset owner.</a:t>
            </a:r>
          </a:p>
          <a:p>
            <a:pPr algn="just"/>
            <a:endParaRPr lang="en-GB" sz="1200" dirty="0"/>
          </a:p>
          <a:p>
            <a:pPr algn="just"/>
            <a:r>
              <a:rPr lang="en-GB" sz="1200" dirty="0"/>
              <a:t>Examples of information assets used by the Trust are:</a:t>
            </a:r>
          </a:p>
          <a:p>
            <a:pPr marL="171450" indent="-171450" algn="just">
              <a:buFont typeface="Arial" panose="020B0604020202020204" pitchFamily="34" charset="0"/>
              <a:buChar char="•"/>
            </a:pPr>
            <a:r>
              <a:rPr lang="en-GB" sz="1200" dirty="0"/>
              <a:t>Electronic Patient Records e.g. Careflow, Cris, iPortal</a:t>
            </a:r>
          </a:p>
          <a:p>
            <a:pPr marL="171450" indent="-171450" algn="just">
              <a:buFont typeface="Arial" panose="020B0604020202020204" pitchFamily="34" charset="0"/>
              <a:buChar char="•"/>
            </a:pPr>
            <a:r>
              <a:rPr lang="en-GB" sz="1200" dirty="0"/>
              <a:t>Healthcare Systems &amp; Apps</a:t>
            </a:r>
          </a:p>
          <a:p>
            <a:pPr marL="171450" indent="-171450" algn="just">
              <a:buFont typeface="Arial" panose="020B0604020202020204" pitchFamily="34" charset="0"/>
              <a:buChar char="•"/>
            </a:pPr>
            <a:r>
              <a:rPr lang="en-GB" sz="1200" dirty="0"/>
              <a:t>Paper Health Records</a:t>
            </a:r>
          </a:p>
          <a:p>
            <a:pPr marL="171450" indent="-171450" algn="just">
              <a:buFont typeface="Arial" panose="020B0604020202020204" pitchFamily="34" charset="0"/>
              <a:buChar char="•"/>
            </a:pPr>
            <a:r>
              <a:rPr lang="en-GB" sz="1200" dirty="0"/>
              <a:t>CCTV recordings</a:t>
            </a:r>
          </a:p>
          <a:p>
            <a:pPr marL="171450" indent="-171450" algn="just">
              <a:buFont typeface="Arial" panose="020B0604020202020204" pitchFamily="34" charset="0"/>
              <a:buChar char="•"/>
            </a:pPr>
            <a:r>
              <a:rPr lang="en-GB" sz="1200" dirty="0"/>
              <a:t>Audit records </a:t>
            </a:r>
          </a:p>
          <a:p>
            <a:pPr algn="just"/>
            <a:endParaRPr lang="en-GB" sz="1200" dirty="0"/>
          </a:p>
          <a:p>
            <a:pPr algn="just"/>
            <a:r>
              <a:rPr lang="en-GB" sz="1200" dirty="0"/>
              <a:t>Some simple questions which can help to define if the information held is an asset are:</a:t>
            </a:r>
          </a:p>
          <a:p>
            <a:pPr marL="171450" indent="-171450" algn="just">
              <a:buFont typeface="Arial" panose="020B0604020202020204" pitchFamily="34" charset="0"/>
              <a:buChar char="•"/>
            </a:pPr>
            <a:r>
              <a:rPr lang="en-GB" sz="1200" dirty="0"/>
              <a:t>Is it of value to the Trust?</a:t>
            </a:r>
          </a:p>
          <a:p>
            <a:pPr marL="171450" indent="-171450" algn="just">
              <a:buFont typeface="Arial" panose="020B0604020202020204" pitchFamily="34" charset="0"/>
              <a:buChar char="•"/>
            </a:pPr>
            <a:r>
              <a:rPr lang="en-GB" sz="1200" dirty="0"/>
              <a:t>Would there be legal, reputational or financial repercussions if you couldn’t produce the information on request?</a:t>
            </a:r>
          </a:p>
          <a:p>
            <a:pPr marL="171450" indent="-171450" algn="just">
              <a:buFont typeface="Arial" panose="020B0604020202020204" pitchFamily="34" charset="0"/>
              <a:buChar char="•"/>
            </a:pPr>
            <a:r>
              <a:rPr lang="en-GB" sz="1200" dirty="0"/>
              <a:t>Would it have an operational impact if the information could not be accessed or there was a delay in access?</a:t>
            </a:r>
          </a:p>
          <a:p>
            <a:pPr marL="171450" indent="-171450" algn="just">
              <a:buFont typeface="Arial" panose="020B0604020202020204" pitchFamily="34" charset="0"/>
              <a:buChar char="•"/>
            </a:pPr>
            <a:r>
              <a:rPr lang="en-GB" sz="1200" dirty="0"/>
              <a:t>Is there a risk associated with it? Losing it, being tampered with inappropriate disclosure?</a:t>
            </a:r>
          </a:p>
          <a:p>
            <a:pPr marL="171450" indent="-171450" algn="just">
              <a:buFont typeface="Arial" panose="020B0604020202020204" pitchFamily="34" charset="0"/>
              <a:buChar char="•"/>
            </a:pPr>
            <a:r>
              <a:rPr lang="en-GB" sz="1200" dirty="0"/>
              <a:t>Will it cost money to reacquire the information?</a:t>
            </a:r>
          </a:p>
          <a:p>
            <a:pPr marL="171450" indent="-171450" algn="just">
              <a:buFont typeface="Arial" panose="020B0604020202020204" pitchFamily="34" charset="0"/>
              <a:buChar char="•"/>
            </a:pPr>
            <a:r>
              <a:rPr lang="en-GB" sz="1200" dirty="0"/>
              <a:t>Does the group of information have a specific content not held elsewhere? </a:t>
            </a:r>
          </a:p>
          <a:p>
            <a:pPr algn="just"/>
            <a:endParaRPr lang="en-GB"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588224" y="3212976"/>
            <a:ext cx="1962134" cy="1512168"/>
          </a:xfrm>
          <a:prstGeom prst="rect">
            <a:avLst/>
          </a:prstGeom>
          <a:noFill/>
        </p:spPr>
      </p:pic>
    </p:spTree>
    <p:extLst>
      <p:ext uri="{BB962C8B-B14F-4D97-AF65-F5344CB8AC3E}">
        <p14:creationId xmlns:p14="http://schemas.microsoft.com/office/powerpoint/2010/main" val="1787991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51520" y="1628800"/>
            <a:ext cx="8496944" cy="4752528"/>
          </a:xfrm>
        </p:spPr>
        <p:txBody>
          <a:bodyPr>
            <a:normAutofit lnSpcReduction="10000"/>
          </a:bodyPr>
          <a:lstStyle/>
          <a:p>
            <a:pPr marL="0" indent="0" algn="just">
              <a:buNone/>
            </a:pPr>
            <a:r>
              <a:rPr lang="en-GB" sz="1400" b="1" dirty="0">
                <a:solidFill>
                  <a:schemeClr val="tx2"/>
                </a:solidFill>
              </a:rPr>
              <a:t>Cyber Security</a:t>
            </a:r>
          </a:p>
          <a:p>
            <a:pPr marL="0" indent="0" algn="just">
              <a:buNone/>
            </a:pPr>
            <a:r>
              <a:rPr lang="en-GB" sz="1200" dirty="0">
                <a:solidFill>
                  <a:schemeClr val="tx1"/>
                </a:solidFill>
              </a:rPr>
              <a:t>Information Asset Owners must have an awareness of Trust policies and understand any potential impact that they will have on the assets they are responsible for. </a:t>
            </a:r>
          </a:p>
          <a:p>
            <a:pPr marL="0" indent="0" algn="just">
              <a:buNone/>
            </a:pPr>
            <a:endParaRPr lang="en-GB" sz="1200" dirty="0">
              <a:solidFill>
                <a:schemeClr val="tx1"/>
              </a:solidFill>
            </a:endParaRPr>
          </a:p>
          <a:p>
            <a:pPr marL="0" indent="0" algn="just">
              <a:buNone/>
            </a:pPr>
            <a:r>
              <a:rPr lang="en-GB" sz="1200" dirty="0">
                <a:solidFill>
                  <a:schemeClr val="tx1"/>
                </a:solidFill>
              </a:rPr>
              <a:t>With the importance of Cyber Security within the NHS ever increasing, it is important that Information Asset owners have an awareness and understanding of the Trust’s Cyber Security requirements and understand how they can seek guidance and report threats within the Trust. </a:t>
            </a:r>
          </a:p>
          <a:p>
            <a:pPr marL="0" indent="0" algn="just">
              <a:buNone/>
            </a:pPr>
            <a:endParaRPr lang="en-GB" sz="1200" dirty="0">
              <a:solidFill>
                <a:schemeClr val="tx1"/>
              </a:solidFill>
            </a:endParaRPr>
          </a:p>
          <a:p>
            <a:pPr marL="0" indent="0" algn="just">
              <a:buNone/>
            </a:pPr>
            <a:r>
              <a:rPr lang="en-GB" sz="1200" dirty="0">
                <a:solidFill>
                  <a:schemeClr val="tx1"/>
                </a:solidFill>
              </a:rPr>
              <a:t>The below points are some key areas which must be considered in relation to the Cyber Security of an Information Asset.</a:t>
            </a:r>
          </a:p>
          <a:p>
            <a:pPr algn="just"/>
            <a:r>
              <a:rPr lang="en-GB" sz="1200" b="1" dirty="0">
                <a:solidFill>
                  <a:schemeClr val="tx1"/>
                </a:solidFill>
              </a:rPr>
              <a:t>Transport Level Security - </a:t>
            </a:r>
            <a:r>
              <a:rPr lang="en-GB" sz="1200" dirty="0">
                <a:solidFill>
                  <a:schemeClr val="tx1"/>
                </a:solidFill>
              </a:rPr>
              <a:t> All web portals must use secure HTTPS sites and have in place suitable security protocols to do and an in-date security certificate. Acceptable protocols for Information Assets deployed in the Trust are TLS 1.2 and higher only.</a:t>
            </a:r>
          </a:p>
          <a:p>
            <a:pPr algn="just"/>
            <a:r>
              <a:rPr lang="en-GB" sz="1200" b="1" dirty="0">
                <a:solidFill>
                  <a:schemeClr val="tx1"/>
                </a:solidFill>
              </a:rPr>
              <a:t>Encryption &amp;  - </a:t>
            </a:r>
            <a:r>
              <a:rPr lang="en-GB" sz="1200" dirty="0">
                <a:solidFill>
                  <a:schemeClr val="tx1"/>
                </a:solidFill>
              </a:rPr>
              <a:t>Encryption is the process of scrambling data so that only authorized inviduals can unscramble it. Information Asset Owners are responsible for ensuring that their assets encrypt data in line with current NHS standard; 256bit at rest and in transit.</a:t>
            </a:r>
          </a:p>
          <a:p>
            <a:pPr algn="just"/>
            <a:r>
              <a:rPr lang="en-GB" sz="1200" b="1" dirty="0">
                <a:solidFill>
                  <a:schemeClr val="tx1"/>
                </a:solidFill>
              </a:rPr>
              <a:t>Patching</a:t>
            </a:r>
            <a:r>
              <a:rPr lang="en-GB" sz="1200" dirty="0">
                <a:solidFill>
                  <a:schemeClr val="tx1"/>
                </a:solidFill>
              </a:rPr>
              <a:t> -  It is the responsibility of an Information Asset Owner to ensure that their systems are operating on latest the latest software; version. To maintain security compliance system patches and updates must be applied within 14 days of the release. This reduces the risk of attackers making use of vulnerabilities within a system.</a:t>
            </a:r>
          </a:p>
          <a:p>
            <a:pPr marL="0" indent="0" algn="just">
              <a:buNone/>
            </a:pPr>
            <a:endParaRPr lang="en-GB" sz="1200" dirty="0">
              <a:solidFill>
                <a:schemeClr val="tx1"/>
              </a:solidFill>
            </a:endParaRPr>
          </a:p>
          <a:p>
            <a:pPr marL="0" indent="0" algn="just">
              <a:buNone/>
            </a:pPr>
            <a:r>
              <a:rPr lang="en-GB" sz="1200" dirty="0">
                <a:solidFill>
                  <a:schemeClr val="tx1"/>
                </a:solidFill>
              </a:rPr>
              <a:t>All suspected potential Cyber Security incidents should be logged on DATIX  and reported to the Trust Cyber Security team (</a:t>
            </a:r>
            <a:r>
              <a:rPr lang="en-GB" sz="1200" dirty="0">
                <a:solidFill>
                  <a:schemeClr val="tx1"/>
                </a:solidFill>
                <a:hlinkClick r:id="rId2"/>
              </a:rPr>
              <a:t>cybersecurity@uhnm.nhs.uk</a:t>
            </a:r>
            <a:r>
              <a:rPr lang="en-GB" sz="1200" dirty="0">
                <a:solidFill>
                  <a:schemeClr val="tx1"/>
                </a:solidFill>
              </a:rPr>
              <a:t>) for advice &amp; guidance. </a:t>
            </a:r>
          </a:p>
          <a:p>
            <a:pPr marL="0" indent="0" algn="just">
              <a:buNone/>
            </a:pPr>
            <a:endParaRPr lang="en-GB" sz="1200" dirty="0">
              <a:solidFill>
                <a:schemeClr val="tx1"/>
              </a:solidFill>
            </a:endParaRPr>
          </a:p>
          <a:p>
            <a:pPr marL="0" indent="0" algn="just">
              <a:buNone/>
            </a:pPr>
            <a:r>
              <a:rPr lang="en-GB" sz="1200" dirty="0">
                <a:solidFill>
                  <a:schemeClr val="tx1"/>
                </a:solidFill>
              </a:rPr>
              <a:t>Any identified underlying risks or vulnerabilities must be logged as a risk raised as a Datix to enable monitoring and action planning to take place..</a:t>
            </a:r>
          </a:p>
          <a:p>
            <a:pPr marL="0" indent="0" algn="just">
              <a:buNone/>
            </a:pPr>
            <a:endParaRPr lang="en-GB" sz="1200" dirty="0">
              <a:solidFill>
                <a:schemeClr val="tx1"/>
              </a:solidFill>
            </a:endParaRPr>
          </a:p>
        </p:txBody>
      </p:sp>
    </p:spTree>
    <p:extLst>
      <p:ext uri="{BB962C8B-B14F-4D97-AF65-F5344CB8AC3E}">
        <p14:creationId xmlns:p14="http://schemas.microsoft.com/office/powerpoint/2010/main" val="26999499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492896"/>
            <a:ext cx="8352927" cy="3511214"/>
          </a:xfrm>
        </p:spPr>
        <p:txBody>
          <a:bodyPr>
            <a:normAutofit fontScale="85000" lnSpcReduction="20000"/>
          </a:bodyPr>
          <a:lstStyle/>
          <a:p>
            <a:pPr marL="0" indent="0" algn="just">
              <a:buNone/>
            </a:pPr>
            <a:r>
              <a:rPr lang="en-GB" sz="1400" dirty="0">
                <a:solidFill>
                  <a:schemeClr val="tx1"/>
                </a:solidFill>
              </a:rPr>
              <a:t>Any DSP and Information Asset incidents must be reported via DATIX and the DSP team will investigate and decide if it needs to be reported to the Information Commissioners Office (ICO). By law, the Trust has got to report any qualifying  personal data breaches to the ICO without undue delay and within 72 hours. It is vital you contact the DSP team ASAP. </a:t>
            </a:r>
          </a:p>
          <a:p>
            <a:pPr marL="0" indent="0" algn="just">
              <a:buNone/>
            </a:pPr>
            <a:endParaRPr lang="en-GB" sz="1400" dirty="0">
              <a:solidFill>
                <a:schemeClr val="tx1"/>
              </a:solidFill>
            </a:endParaRPr>
          </a:p>
          <a:p>
            <a:pPr marL="0" indent="0" algn="just">
              <a:buNone/>
            </a:pPr>
            <a:r>
              <a:rPr lang="en-GB" sz="1400" dirty="0">
                <a:solidFill>
                  <a:schemeClr val="tx1"/>
                </a:solidFill>
              </a:rPr>
              <a:t>There are many incidents that occur that can be clinical or cyber related with the below providing an overview of the types of incidents which should be reported.</a:t>
            </a:r>
          </a:p>
          <a:p>
            <a:pPr marL="0" indent="0" algn="just">
              <a:buNone/>
            </a:pPr>
            <a:endParaRPr lang="en-GB" sz="1400" dirty="0">
              <a:solidFill>
                <a:schemeClr val="tx1"/>
              </a:solidFill>
            </a:endParaRPr>
          </a:p>
          <a:p>
            <a:pPr marL="0" indent="0" algn="just">
              <a:buNone/>
            </a:pPr>
            <a:r>
              <a:rPr lang="en-GB" sz="1400" b="1" dirty="0"/>
              <a:t>Data Security Incidents</a:t>
            </a:r>
            <a:r>
              <a:rPr lang="en-GB" sz="1400" dirty="0">
                <a:solidFill>
                  <a:schemeClr val="tx1"/>
                </a:solidFill>
              </a:rPr>
              <a:t>:</a:t>
            </a:r>
          </a:p>
          <a:p>
            <a:pPr algn="just"/>
            <a:r>
              <a:rPr lang="en-GB" sz="1400" dirty="0">
                <a:solidFill>
                  <a:schemeClr val="tx1"/>
                </a:solidFill>
              </a:rPr>
              <a:t>Identifiable data lost in transit</a:t>
            </a:r>
          </a:p>
          <a:p>
            <a:pPr algn="just"/>
            <a:r>
              <a:rPr lang="en-GB" sz="1400" dirty="0">
                <a:solidFill>
                  <a:schemeClr val="tx1"/>
                </a:solidFill>
              </a:rPr>
              <a:t>Lost or stolen hardware</a:t>
            </a:r>
          </a:p>
          <a:p>
            <a:pPr algn="just"/>
            <a:r>
              <a:rPr lang="en-GB" sz="1400" dirty="0">
                <a:solidFill>
                  <a:schemeClr val="tx1"/>
                </a:solidFill>
              </a:rPr>
              <a:t>Lost or stolen paperwork</a:t>
            </a:r>
          </a:p>
          <a:p>
            <a:pPr algn="just"/>
            <a:r>
              <a:rPr lang="en-GB" sz="1400" dirty="0">
                <a:solidFill>
                  <a:schemeClr val="tx1"/>
                </a:solidFill>
              </a:rPr>
              <a:t>Data disclosed in error</a:t>
            </a:r>
          </a:p>
          <a:p>
            <a:pPr algn="just"/>
            <a:r>
              <a:rPr lang="en-GB" sz="1400" dirty="0">
                <a:solidFill>
                  <a:schemeClr val="tx1"/>
                </a:solidFill>
              </a:rPr>
              <a:t>Data uploaded to website in error</a:t>
            </a:r>
          </a:p>
          <a:p>
            <a:pPr algn="just"/>
            <a:r>
              <a:rPr lang="en-GB" sz="1400" dirty="0">
                <a:solidFill>
                  <a:schemeClr val="tx1"/>
                </a:solidFill>
              </a:rPr>
              <a:t>Non-secure disposal – hardware</a:t>
            </a:r>
          </a:p>
          <a:p>
            <a:pPr algn="just"/>
            <a:r>
              <a:rPr lang="en-GB" sz="1400" dirty="0">
                <a:solidFill>
                  <a:schemeClr val="tx1"/>
                </a:solidFill>
              </a:rPr>
              <a:t>Non-secure disposal – paperwork</a:t>
            </a:r>
          </a:p>
          <a:p>
            <a:pPr algn="just"/>
            <a:r>
              <a:rPr lang="en-GB" sz="1400" dirty="0">
                <a:solidFill>
                  <a:schemeClr val="tx1"/>
                </a:solidFill>
              </a:rPr>
              <a:t>Technical security failing</a:t>
            </a:r>
          </a:p>
          <a:p>
            <a:pPr algn="just"/>
            <a:r>
              <a:rPr lang="en-GB" sz="1400" dirty="0">
                <a:solidFill>
                  <a:schemeClr val="tx1"/>
                </a:solidFill>
              </a:rPr>
              <a:t>Corruption or inability to recover data</a:t>
            </a:r>
          </a:p>
          <a:p>
            <a:pPr algn="just"/>
            <a:r>
              <a:rPr lang="en-GB" sz="1400" dirty="0">
                <a:solidFill>
                  <a:schemeClr val="tx1"/>
                </a:solidFill>
              </a:rPr>
              <a:t>Unauthorised access or disclosure</a:t>
            </a:r>
          </a:p>
          <a:p>
            <a:pPr marL="0" indent="0" algn="just">
              <a:buNone/>
            </a:pPr>
            <a:endParaRPr lang="en-GB" sz="2200" dirty="0">
              <a:solidFill>
                <a:schemeClr val="tx1"/>
              </a:solidFill>
            </a:endParaRPr>
          </a:p>
          <a:p>
            <a:pPr algn="just"/>
            <a:endParaRPr lang="en-GB" sz="1200" dirty="0">
              <a:solidFill>
                <a:schemeClr val="tx1"/>
              </a:solidFill>
            </a:endParaRPr>
          </a:p>
        </p:txBody>
      </p:sp>
      <p:sp>
        <p:nvSpPr>
          <p:cNvPr id="3" name="Title 2"/>
          <p:cNvSpPr>
            <a:spLocks noGrp="1"/>
          </p:cNvSpPr>
          <p:nvPr>
            <p:ph type="title"/>
          </p:nvPr>
        </p:nvSpPr>
        <p:spPr/>
        <p:txBody>
          <a:bodyPr>
            <a:normAutofit/>
          </a:bodyPr>
          <a:lstStyle/>
          <a:p>
            <a:r>
              <a:rPr lang="en-GB" dirty="0"/>
              <a:t>Incident Reporting</a:t>
            </a:r>
          </a:p>
        </p:txBody>
      </p:sp>
      <p:sp>
        <p:nvSpPr>
          <p:cNvPr id="7" name="TextBox 6"/>
          <p:cNvSpPr txBox="1"/>
          <p:nvPr/>
        </p:nvSpPr>
        <p:spPr>
          <a:xfrm>
            <a:off x="7020272" y="2708920"/>
            <a:ext cx="3384376" cy="369332"/>
          </a:xfrm>
          <a:prstGeom prst="rect">
            <a:avLst/>
          </a:prstGeom>
          <a:noFill/>
        </p:spPr>
        <p:txBody>
          <a:bodyPr wrap="square" rtlCol="0">
            <a:spAutoFit/>
          </a:bodyPr>
          <a:lstStyle/>
          <a:p>
            <a:endParaRPr lang="en-GB" dirty="0"/>
          </a:p>
        </p:txBody>
      </p:sp>
      <p:sp>
        <p:nvSpPr>
          <p:cNvPr id="12" name="Rectangle 11"/>
          <p:cNvSpPr/>
          <p:nvPr/>
        </p:nvSpPr>
        <p:spPr>
          <a:xfrm>
            <a:off x="4131549" y="3645024"/>
            <a:ext cx="4572000" cy="1828193"/>
          </a:xfrm>
          <a:prstGeom prst="rect">
            <a:avLst/>
          </a:prstGeom>
        </p:spPr>
        <p:txBody>
          <a:bodyPr>
            <a:spAutoFit/>
          </a:bodyPr>
          <a:lstStyle/>
          <a:p>
            <a:pPr lvl="0" algn="just">
              <a:spcBef>
                <a:spcPct val="20000"/>
              </a:spcBef>
              <a:buClr>
                <a:srgbClr val="31B6FD"/>
              </a:buClr>
              <a:buSzPct val="100000"/>
            </a:pPr>
            <a:r>
              <a:rPr lang="en-GB" sz="1200" b="1" dirty="0">
                <a:solidFill>
                  <a:srgbClr val="073E87"/>
                </a:solidFill>
              </a:rPr>
              <a:t>Cyber Incidents:</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Phishing email</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Denial of service attack</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Social media disclosure</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Website defacement</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Malicious damage to systems</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Cyber Bullying</a:t>
            </a:r>
          </a:p>
          <a:p>
            <a:pPr marL="274320" lvl="0" indent="-274320" algn="just">
              <a:spcBef>
                <a:spcPct val="20000"/>
              </a:spcBef>
              <a:buClr>
                <a:srgbClr val="31B6FD"/>
              </a:buClr>
              <a:buSzPct val="100000"/>
              <a:buFont typeface="Symbol" pitchFamily="18" charset="2"/>
              <a:buChar char=""/>
            </a:pPr>
            <a:r>
              <a:rPr lang="en-GB" sz="1200" dirty="0">
                <a:solidFill>
                  <a:prstClr val="black"/>
                </a:solidFill>
              </a:rPr>
              <a:t>Social Engineering</a:t>
            </a:r>
          </a:p>
        </p:txBody>
      </p:sp>
    </p:spTree>
    <p:extLst>
      <p:ext uri="{BB962C8B-B14F-4D97-AF65-F5344CB8AC3E}">
        <p14:creationId xmlns:p14="http://schemas.microsoft.com/office/powerpoint/2010/main" val="3559533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90" y="5446950"/>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26" name="Oval 25">
            <a:extLst>
              <a:ext uri="{FF2B5EF4-FFF2-40B4-BE49-F238E27FC236}">
                <a16:creationId xmlns:a16="http://schemas.microsoft.com/office/drawing/2014/main" id="{C37189FD-609E-087C-EAAB-4E037D325B82}"/>
              </a:ext>
            </a:extLst>
          </p:cNvPr>
          <p:cNvSpPr/>
          <p:nvPr/>
        </p:nvSpPr>
        <p:spPr>
          <a:xfrm>
            <a:off x="6843331" y="440332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6" y="194229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7" y="2166476"/>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7" y="2050386"/>
            <a:ext cx="426497" cy="476090"/>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0852451E-4CBD-3F6D-218A-992C9EFE0B1C}"/>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0BA50D44-BF25-1187-BF89-49442AE45849}"/>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AD3FD7E6-1427-0E12-FAFE-A550E307611E}"/>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1CC8E06E-2CA8-A1A2-D2A7-CF6FADE1D0D7}"/>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1198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t>Why do we need an Information Asset Register?</a:t>
            </a:r>
          </a:p>
        </p:txBody>
      </p:sp>
      <p:sp>
        <p:nvSpPr>
          <p:cNvPr id="6" name="Content Placeholder 1">
            <a:extLst>
              <a:ext uri="{FF2B5EF4-FFF2-40B4-BE49-F238E27FC236}">
                <a16:creationId xmlns:a16="http://schemas.microsoft.com/office/drawing/2014/main" id="{65FABF72-69ED-DF3B-EF4F-B1AD0697210B}"/>
              </a:ext>
            </a:extLst>
          </p:cNvPr>
          <p:cNvSpPr txBox="1">
            <a:spLocks/>
          </p:cNvSpPr>
          <p:nvPr/>
        </p:nvSpPr>
        <p:spPr>
          <a:xfrm>
            <a:off x="287337" y="2492896"/>
            <a:ext cx="8569325" cy="3451225"/>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a:buFont typeface="Symbol" pitchFamily="18" charset="2"/>
              <a:buNone/>
            </a:pPr>
            <a:r>
              <a:rPr lang="en-GB" sz="1200" dirty="0">
                <a:solidFill>
                  <a:schemeClr val="tx1"/>
                </a:solidFill>
              </a:rPr>
              <a:t>In order to assist Information Asset Owners in performing the necessary reviews of their assets, a suite of assessment forms have been created covering the core elements of Information Security. </a:t>
            </a:r>
          </a:p>
          <a:p>
            <a:pPr marL="0" indent="0" algn="just">
              <a:buFont typeface="Symbol" pitchFamily="18" charset="2"/>
              <a:buNone/>
            </a:pPr>
            <a:endParaRPr lang="en-GB" sz="1200" dirty="0">
              <a:solidFill>
                <a:schemeClr val="tx1"/>
              </a:solidFill>
            </a:endParaRPr>
          </a:p>
          <a:p>
            <a:pPr marL="0" indent="0" algn="just">
              <a:buFont typeface="Symbol" pitchFamily="18" charset="2"/>
              <a:buNone/>
            </a:pPr>
            <a:r>
              <a:rPr lang="en-GB" sz="1200" dirty="0">
                <a:solidFill>
                  <a:schemeClr val="tx1"/>
                </a:solidFill>
              </a:rPr>
              <a:t>In completing these forms the asset owner will gain an understanding of an asset’s compliance and identify any risks associated with that system. IAOs are responsible for ensuring any risks identified are raised and managed appropriately within their department and are included within the security forms. IAOs are also responsible for logging identified risk on the Datix Risk Register. </a:t>
            </a:r>
          </a:p>
          <a:p>
            <a:pPr marL="0" indent="0" algn="just">
              <a:buFont typeface="Symbol" pitchFamily="18" charset="2"/>
              <a:buNone/>
            </a:pPr>
            <a:endParaRPr lang="en-GB" sz="1200" dirty="0">
              <a:solidFill>
                <a:schemeClr val="tx1"/>
              </a:solidFill>
            </a:endParaRPr>
          </a:p>
          <a:p>
            <a:pPr marL="0" indent="0" algn="just">
              <a:buFont typeface="Symbol" pitchFamily="18" charset="2"/>
              <a:buNone/>
            </a:pPr>
            <a:r>
              <a:rPr lang="en-GB" sz="1200" dirty="0">
                <a:solidFill>
                  <a:schemeClr val="tx1"/>
                </a:solidFill>
              </a:rPr>
              <a:t>Once completed these forms are reviewed by the Trust’s Data Security and Protection team (which includes the Trust DPO). </a:t>
            </a:r>
          </a:p>
          <a:p>
            <a:pPr marL="0" indent="0" algn="just">
              <a:buFont typeface="Symbol" pitchFamily="18" charset="2"/>
              <a:buNone/>
            </a:pPr>
            <a:endParaRPr lang="en-GB" sz="1200" dirty="0">
              <a:solidFill>
                <a:schemeClr val="tx1"/>
              </a:solidFill>
            </a:endParaRPr>
          </a:p>
          <a:p>
            <a:pPr marL="0" indent="0" algn="just">
              <a:buFont typeface="Symbol" pitchFamily="18" charset="2"/>
              <a:buNone/>
            </a:pPr>
            <a:r>
              <a:rPr lang="en-GB" sz="1200" dirty="0">
                <a:solidFill>
                  <a:schemeClr val="tx1"/>
                </a:solidFill>
              </a:rPr>
              <a:t>Feedback may be fed back to the asset owner for further action and reports are used in the Trust’s DSP toolkit submission.</a:t>
            </a:r>
          </a:p>
        </p:txBody>
      </p:sp>
      <p:pic>
        <p:nvPicPr>
          <p:cNvPr id="7" name="Picture 7" descr="C:\Users\goodws96\AppData\Local\Microsoft\Windows\INetCache\IE\G2BGND06\due-diligence[1].jpg">
            <a:extLst>
              <a:ext uri="{FF2B5EF4-FFF2-40B4-BE49-F238E27FC236}">
                <a16:creationId xmlns:a16="http://schemas.microsoft.com/office/drawing/2014/main" id="{B0F7262C-C000-6AD0-D729-CBF05CB08F6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35896" y="5013176"/>
            <a:ext cx="2586780" cy="1700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352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88" y="544745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17" name="Rectangle 16">
            <a:extLst>
              <a:ext uri="{FF2B5EF4-FFF2-40B4-BE49-F238E27FC236}">
                <a16:creationId xmlns:a16="http://schemas.microsoft.com/office/drawing/2014/main" id="{FE966F5B-4B85-ED28-A319-49745F3D8EE0}"/>
              </a:ext>
            </a:extLst>
          </p:cNvPr>
          <p:cNvSpPr/>
          <p:nvPr/>
        </p:nvSpPr>
        <p:spPr>
          <a:xfrm>
            <a:off x="2381662" y="6084961"/>
            <a:ext cx="1055358" cy="642604"/>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Asset Register</a:t>
            </a:r>
          </a:p>
        </p:txBody>
      </p:sp>
      <p:sp>
        <p:nvSpPr>
          <p:cNvPr id="26" name="Oval 25">
            <a:extLst>
              <a:ext uri="{FF2B5EF4-FFF2-40B4-BE49-F238E27FC236}">
                <a16:creationId xmlns:a16="http://schemas.microsoft.com/office/drawing/2014/main" id="{C37189FD-609E-087C-EAAB-4E037D325B82}"/>
              </a:ext>
            </a:extLst>
          </p:cNvPr>
          <p:cNvSpPr/>
          <p:nvPr/>
        </p:nvSpPr>
        <p:spPr>
          <a:xfrm>
            <a:off x="6843332" y="4405480"/>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3" y="194418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4" y="2168366"/>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4" y="2050386"/>
            <a:ext cx="426500" cy="477980"/>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E8F4B162-19F6-2FA0-8F7E-B3CE841CC6C4}"/>
              </a:ext>
            </a:extLst>
          </p:cNvPr>
          <p:cNvCxnSpPr>
            <a:cxnSpLocks/>
            <a:stCxn id="17" idx="3"/>
            <a:endCxn id="13" idx="4"/>
          </p:cNvCxnSpPr>
          <p:nvPr/>
        </p:nvCxnSpPr>
        <p:spPr>
          <a:xfrm flipV="1">
            <a:off x="3437020" y="6167455"/>
            <a:ext cx="1212768" cy="238808"/>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0852451E-4CBD-3F6D-218A-992C9EFE0B1C}"/>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0BA50D44-BF25-1187-BF89-49442AE45849}"/>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AD3FD7E6-1427-0E12-FAFE-A550E307611E}"/>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1CC8E06E-2CA8-A1A2-D2A7-CF6FADE1D0D7}"/>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16749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408333" cy="2481725"/>
          </a:xfrm>
        </p:spPr>
        <p:txBody>
          <a:bodyPr>
            <a:normAutofit/>
          </a:bodyPr>
          <a:lstStyle/>
          <a:p>
            <a:pPr marL="0" indent="0">
              <a:buNone/>
            </a:pPr>
            <a:r>
              <a:rPr lang="en-GB" sz="1200" dirty="0">
                <a:solidFill>
                  <a:schemeClr val="tx1"/>
                </a:solidFill>
              </a:rPr>
              <a:t>As part of the Trust’s Information Asset process, asset owners are required to complete four Information Security Forms:</a:t>
            </a:r>
          </a:p>
          <a:p>
            <a:r>
              <a:rPr lang="en-GB" sz="1200" dirty="0">
                <a:solidFill>
                  <a:schemeClr val="tx1"/>
                </a:solidFill>
              </a:rPr>
              <a:t>Risk</a:t>
            </a:r>
          </a:p>
          <a:p>
            <a:r>
              <a:rPr lang="en-GB" sz="1200" dirty="0">
                <a:solidFill>
                  <a:schemeClr val="tx1"/>
                </a:solidFill>
              </a:rPr>
              <a:t>Business Continuity and Disaster Recovery (BCDR) </a:t>
            </a:r>
          </a:p>
          <a:p>
            <a:r>
              <a:rPr lang="en-GB" sz="1200" dirty="0">
                <a:solidFill>
                  <a:schemeClr val="tx1"/>
                </a:solidFill>
              </a:rPr>
              <a:t>System Level Security Policy (SLSP)</a:t>
            </a:r>
          </a:p>
          <a:p>
            <a:r>
              <a:rPr lang="en-GB" sz="1200" dirty="0">
                <a:solidFill>
                  <a:schemeClr val="tx1"/>
                </a:solidFill>
              </a:rPr>
              <a:t>Dataflow</a:t>
            </a:r>
          </a:p>
          <a:p>
            <a:pPr marL="0" indent="0">
              <a:buNone/>
            </a:pPr>
            <a:endParaRPr lang="en-GB" sz="1200" dirty="0">
              <a:solidFill>
                <a:schemeClr val="tx1"/>
              </a:solidFill>
            </a:endParaRPr>
          </a:p>
          <a:p>
            <a:pPr marL="0" indent="0">
              <a:buNone/>
            </a:pPr>
            <a:endParaRPr lang="en-GB" dirty="0"/>
          </a:p>
        </p:txBody>
      </p:sp>
      <p:sp>
        <p:nvSpPr>
          <p:cNvPr id="3" name="Title 2"/>
          <p:cNvSpPr>
            <a:spLocks noGrp="1"/>
          </p:cNvSpPr>
          <p:nvPr>
            <p:ph type="title"/>
          </p:nvPr>
        </p:nvSpPr>
        <p:spPr/>
        <p:txBody>
          <a:bodyPr/>
          <a:lstStyle/>
          <a:p>
            <a:r>
              <a:rPr lang="en-GB" dirty="0"/>
              <a:t>Information Security Forms</a:t>
            </a:r>
          </a:p>
        </p:txBody>
      </p:sp>
    </p:spTree>
    <p:extLst>
      <p:ext uri="{BB962C8B-B14F-4D97-AF65-F5344CB8AC3E}">
        <p14:creationId xmlns:p14="http://schemas.microsoft.com/office/powerpoint/2010/main" val="1325611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93" y="544603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17" name="Rectangle 16">
            <a:extLst>
              <a:ext uri="{FF2B5EF4-FFF2-40B4-BE49-F238E27FC236}">
                <a16:creationId xmlns:a16="http://schemas.microsoft.com/office/drawing/2014/main" id="{FE966F5B-4B85-ED28-A319-49745F3D8EE0}"/>
              </a:ext>
            </a:extLst>
          </p:cNvPr>
          <p:cNvSpPr/>
          <p:nvPr/>
        </p:nvSpPr>
        <p:spPr>
          <a:xfrm>
            <a:off x="2381662" y="6084961"/>
            <a:ext cx="1055358" cy="642604"/>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Asset Register</a:t>
            </a:r>
          </a:p>
        </p:txBody>
      </p:sp>
      <p:sp>
        <p:nvSpPr>
          <p:cNvPr id="14" name="Isosceles Triangle 13">
            <a:extLst>
              <a:ext uri="{FF2B5EF4-FFF2-40B4-BE49-F238E27FC236}">
                <a16:creationId xmlns:a16="http://schemas.microsoft.com/office/drawing/2014/main" id="{22E7B786-C755-17FD-C80C-F0D2CC9C9BC3}"/>
              </a:ext>
            </a:extLst>
          </p:cNvPr>
          <p:cNvSpPr/>
          <p:nvPr/>
        </p:nvSpPr>
        <p:spPr>
          <a:xfrm>
            <a:off x="105911" y="4385325"/>
            <a:ext cx="2017817" cy="1131907"/>
          </a:xfrm>
          <a:prstGeom prst="triangle">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Security Forms </a:t>
            </a:r>
          </a:p>
        </p:txBody>
      </p:sp>
      <p:sp>
        <p:nvSpPr>
          <p:cNvPr id="26" name="Oval 25">
            <a:extLst>
              <a:ext uri="{FF2B5EF4-FFF2-40B4-BE49-F238E27FC236}">
                <a16:creationId xmlns:a16="http://schemas.microsoft.com/office/drawing/2014/main" id="{C37189FD-609E-087C-EAAB-4E037D325B82}"/>
              </a:ext>
            </a:extLst>
          </p:cNvPr>
          <p:cNvSpPr/>
          <p:nvPr/>
        </p:nvSpPr>
        <p:spPr>
          <a:xfrm>
            <a:off x="6843334" y="440059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8" y="194276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3"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3" y="2050386"/>
            <a:ext cx="426501" cy="47582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Connector: Curved 113">
            <a:extLst>
              <a:ext uri="{FF2B5EF4-FFF2-40B4-BE49-F238E27FC236}">
                <a16:creationId xmlns:a16="http://schemas.microsoft.com/office/drawing/2014/main" id="{B9133C76-35B2-9CC0-212D-B7A399BD010C}"/>
              </a:ext>
            </a:extLst>
          </p:cNvPr>
          <p:cNvCxnSpPr>
            <a:cxnSpLocks/>
            <a:stCxn id="17" idx="1"/>
            <a:endCxn id="14" idx="3"/>
          </p:cNvCxnSpPr>
          <p:nvPr/>
        </p:nvCxnSpPr>
        <p:spPr>
          <a:xfrm rot="10800000">
            <a:off x="1114820" y="5517233"/>
            <a:ext cx="1266842" cy="889031"/>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E8F4B162-19F6-2FA0-8F7E-B3CE841CC6C4}"/>
              </a:ext>
            </a:extLst>
          </p:cNvPr>
          <p:cNvCxnSpPr>
            <a:cxnSpLocks/>
            <a:stCxn id="17" idx="3"/>
            <a:endCxn id="13" idx="4"/>
          </p:cNvCxnSpPr>
          <p:nvPr/>
        </p:nvCxnSpPr>
        <p:spPr>
          <a:xfrm flipV="1">
            <a:off x="3437020" y="6166039"/>
            <a:ext cx="1212773" cy="240224"/>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6D9010A-0D2A-EBCB-5CA5-A9C2F8090372}"/>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0052DE04-BA9D-CC45-8B66-D123416D0A43}"/>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A91CA21F-696B-C557-8C5F-C1F02FEE2771}"/>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8B73C332-821E-2735-5929-FF467E2B3FFD}"/>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4024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3458"/>
            <a:ext cx="8568951" cy="4857990"/>
          </a:xfrm>
        </p:spPr>
        <p:txBody>
          <a:bodyPr>
            <a:normAutofit/>
          </a:bodyPr>
          <a:lstStyle/>
          <a:p>
            <a:pPr marL="0" indent="0" algn="just">
              <a:buNone/>
            </a:pPr>
            <a:r>
              <a:rPr lang="en-GB" sz="1200" dirty="0">
                <a:solidFill>
                  <a:schemeClr val="tx1"/>
                </a:solidFill>
              </a:rPr>
              <a:t>The development, implementation and management of the System Level Security Policy (SLSP) will demonstrate an Information Asset Owners understanding of Data Security &amp; Protection risks and commitment to addressing the security and confidentiality needs of a particular system. An effective SLSP therefore contains a considered and specific view of the range of security policy and management issues relevant to a system and encompass a range of technical, operational and procedural security topics.</a:t>
            </a:r>
          </a:p>
          <a:p>
            <a:pPr marL="0" indent="0" algn="just">
              <a:buNone/>
            </a:pPr>
            <a:endParaRPr lang="en-GB" sz="1200" dirty="0">
              <a:solidFill>
                <a:schemeClr val="tx1"/>
              </a:solidFill>
            </a:endParaRPr>
          </a:p>
          <a:p>
            <a:pPr marL="0" indent="0" algn="just">
              <a:buNone/>
            </a:pPr>
            <a:r>
              <a:rPr lang="en-GB" sz="1200" dirty="0">
                <a:solidFill>
                  <a:schemeClr val="tx1"/>
                </a:solidFill>
              </a:rPr>
              <a:t>The SLSP identifies appropriate lines of accountability, both within the Trust and for those other bodies who may legitimately use it. The SLSP includes references to other external security documentation and standards, including the Trust’s corporate security policy and where relevant, the security policies and procedures of other organisations. </a:t>
            </a:r>
          </a:p>
          <a:p>
            <a:pPr marL="0" indent="0" algn="just">
              <a:buNone/>
            </a:pPr>
            <a:r>
              <a:rPr lang="en-GB" sz="1200" dirty="0">
                <a:solidFill>
                  <a:schemeClr val="tx1"/>
                </a:solidFill>
              </a:rPr>
              <a:t>Where the system is available to multiple organisations, the SLSP must establish the necessary common policy, security parameters and operational framework for that system’s expected operation including any functional limitations or data constraints applicable to one or more bodies.</a:t>
            </a:r>
          </a:p>
          <a:p>
            <a:pPr marL="0" indent="0" algn="just">
              <a:buNone/>
            </a:pPr>
            <a:endParaRPr lang="en-GB" sz="1200" dirty="0">
              <a:solidFill>
                <a:schemeClr val="tx1"/>
              </a:solidFill>
            </a:endParaRPr>
          </a:p>
          <a:p>
            <a:pPr marL="0" indent="0" algn="just">
              <a:buNone/>
            </a:pPr>
            <a:r>
              <a:rPr lang="en-GB" sz="1200" dirty="0">
                <a:solidFill>
                  <a:schemeClr val="tx1"/>
                </a:solidFill>
              </a:rPr>
              <a:t>The SLSP is a core component of an accreditation documentation set for those organisations that undertake formal accreditation processes for their information assets. NHS organisations are required as part of the Data Security &amp; Protection requirements to generate SLSP for all / major / critical information systems.</a:t>
            </a:r>
          </a:p>
          <a:p>
            <a:pPr marL="0" indent="0" algn="just">
              <a:buNone/>
            </a:pPr>
            <a:endParaRPr lang="en-GB" sz="1200" dirty="0"/>
          </a:p>
          <a:p>
            <a:pPr marL="0" indent="0" algn="just">
              <a:buNone/>
            </a:pPr>
            <a:r>
              <a:rPr lang="en-GB" sz="1200" dirty="0">
                <a:solidFill>
                  <a:schemeClr val="tx1"/>
                </a:solidFill>
              </a:rPr>
              <a:t>It is the responsibility of the IAO with the support of the IAA to ensure that these documents are completed and subsequently reviewed on an annual basis</a:t>
            </a:r>
            <a:r>
              <a:rPr lang="en-GB" sz="1200" dirty="0"/>
              <a:t>.</a:t>
            </a:r>
          </a:p>
          <a:p>
            <a:pPr marL="0" indent="0" algn="just">
              <a:buNone/>
            </a:pPr>
            <a:endParaRPr lang="en-GB" dirty="0"/>
          </a:p>
        </p:txBody>
      </p:sp>
      <p:sp>
        <p:nvSpPr>
          <p:cNvPr id="3" name="Title 2"/>
          <p:cNvSpPr>
            <a:spLocks noGrp="1"/>
          </p:cNvSpPr>
          <p:nvPr>
            <p:ph type="title"/>
          </p:nvPr>
        </p:nvSpPr>
        <p:spPr/>
        <p:txBody>
          <a:bodyPr>
            <a:normAutofit fontScale="90000"/>
          </a:bodyPr>
          <a:lstStyle/>
          <a:p>
            <a:r>
              <a:rPr lang="en-GB" dirty="0"/>
              <a:t>System Level Security Policy (SLSP)</a:t>
            </a:r>
          </a:p>
        </p:txBody>
      </p:sp>
    </p:spTree>
    <p:extLst>
      <p:ext uri="{BB962C8B-B14F-4D97-AF65-F5344CB8AC3E}">
        <p14:creationId xmlns:p14="http://schemas.microsoft.com/office/powerpoint/2010/main" val="38356227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6"/>
            <a:ext cx="8568951" cy="3777869"/>
          </a:xfrm>
        </p:spPr>
        <p:txBody>
          <a:bodyPr>
            <a:noAutofit/>
          </a:bodyPr>
          <a:lstStyle/>
          <a:p>
            <a:pPr marL="0" indent="0" algn="just">
              <a:buNone/>
            </a:pPr>
            <a:r>
              <a:rPr lang="en-GB" sz="1200" dirty="0">
                <a:solidFill>
                  <a:schemeClr val="tx1"/>
                </a:solidFill>
              </a:rPr>
              <a:t>This is the process of documenting a regular exchange of data/information from one location/system (internal or external) to another and the method by which it is exchanged. </a:t>
            </a:r>
          </a:p>
          <a:p>
            <a:pPr marL="0" indent="0" algn="just">
              <a:buNone/>
            </a:pPr>
            <a:endParaRPr lang="en-GB" sz="1200" dirty="0">
              <a:solidFill>
                <a:schemeClr val="tx1"/>
              </a:solidFill>
            </a:endParaRPr>
          </a:p>
          <a:p>
            <a:pPr marL="0" indent="0" algn="just">
              <a:buNone/>
            </a:pPr>
            <a:r>
              <a:rPr lang="en-GB" sz="1200" dirty="0">
                <a:solidFill>
                  <a:schemeClr val="tx1"/>
                </a:solidFill>
              </a:rPr>
              <a:t>All data must have a purpose and data flows may include:</a:t>
            </a:r>
          </a:p>
          <a:p>
            <a:pPr algn="just"/>
            <a:r>
              <a:rPr lang="en-GB" sz="1200" dirty="0">
                <a:solidFill>
                  <a:schemeClr val="tx1"/>
                </a:solidFill>
              </a:rPr>
              <a:t>System to system transfers, </a:t>
            </a:r>
          </a:p>
          <a:p>
            <a:pPr algn="just"/>
            <a:r>
              <a:rPr lang="en-GB" sz="1200" dirty="0">
                <a:solidFill>
                  <a:schemeClr val="tx1"/>
                </a:solidFill>
              </a:rPr>
              <a:t>Email,</a:t>
            </a:r>
          </a:p>
          <a:p>
            <a:pPr algn="just"/>
            <a:r>
              <a:rPr lang="en-GB" sz="1200" dirty="0">
                <a:solidFill>
                  <a:schemeClr val="tx1"/>
                </a:solidFill>
              </a:rPr>
              <a:t>Post/courier,</a:t>
            </a:r>
          </a:p>
          <a:p>
            <a:pPr algn="just"/>
            <a:r>
              <a:rPr lang="en-GB" sz="1200" dirty="0">
                <a:solidFill>
                  <a:schemeClr val="tx1"/>
                </a:solidFill>
              </a:rPr>
              <a:t>Text</a:t>
            </a:r>
          </a:p>
          <a:p>
            <a:pPr algn="just"/>
            <a:r>
              <a:rPr lang="en-GB" sz="1200" dirty="0">
                <a:solidFill>
                  <a:schemeClr val="tx1"/>
                </a:solidFill>
              </a:rPr>
              <a:t>Portable electronic/removable media.</a:t>
            </a:r>
          </a:p>
          <a:p>
            <a:pPr algn="just"/>
            <a:r>
              <a:rPr lang="en-GB" sz="1200" dirty="0">
                <a:solidFill>
                  <a:schemeClr val="tx1"/>
                </a:solidFill>
              </a:rPr>
              <a:t>Manual Processing</a:t>
            </a:r>
          </a:p>
          <a:p>
            <a:pPr algn="just"/>
            <a:r>
              <a:rPr lang="en-GB" sz="1200" dirty="0">
                <a:solidFill>
                  <a:schemeClr val="tx1"/>
                </a:solidFill>
              </a:rPr>
              <a:t>Extracting data for reporting</a:t>
            </a:r>
          </a:p>
          <a:p>
            <a:pPr algn="just"/>
            <a:r>
              <a:rPr lang="en-GB" sz="1200" dirty="0">
                <a:solidFill>
                  <a:schemeClr val="tx1"/>
                </a:solidFill>
              </a:rPr>
              <a:t>Automated Processing (RPA)</a:t>
            </a:r>
          </a:p>
          <a:p>
            <a:pPr marL="0" indent="0" algn="just">
              <a:buNone/>
            </a:pPr>
            <a:endParaRPr lang="en-GB" sz="1200" dirty="0">
              <a:solidFill>
                <a:schemeClr val="tx1"/>
              </a:solidFill>
            </a:endParaRPr>
          </a:p>
          <a:p>
            <a:pPr marL="0" indent="0" algn="just">
              <a:buNone/>
            </a:pPr>
            <a:r>
              <a:rPr lang="en-GB" sz="1200" dirty="0">
                <a:solidFill>
                  <a:schemeClr val="tx1"/>
                </a:solidFill>
              </a:rPr>
              <a:t>A key element of the data flow transfer map will be to identify if the asset is transferring data to other countries. If an “overseas” transfer is identified, the Information Asset Owner must contact the DSP team. Information sent outside of the UK is classed as high risk and the Trust must ensure appropriate security arrangements are in place. European countries and the rest of the world have different data protection laws than the UK.</a:t>
            </a:r>
          </a:p>
        </p:txBody>
      </p:sp>
      <p:sp>
        <p:nvSpPr>
          <p:cNvPr id="3" name="Title 2"/>
          <p:cNvSpPr>
            <a:spLocks noGrp="1"/>
          </p:cNvSpPr>
          <p:nvPr>
            <p:ph type="title"/>
          </p:nvPr>
        </p:nvSpPr>
        <p:spPr/>
        <p:txBody>
          <a:bodyPr/>
          <a:lstStyle/>
          <a:p>
            <a:r>
              <a:rPr lang="en-GB" dirty="0"/>
              <a:t>Data Flow Mapping</a:t>
            </a:r>
          </a:p>
        </p:txBody>
      </p:sp>
    </p:spTree>
    <p:extLst>
      <p:ext uri="{BB962C8B-B14F-4D97-AF65-F5344CB8AC3E}">
        <p14:creationId xmlns:p14="http://schemas.microsoft.com/office/powerpoint/2010/main" val="164090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9" y="2564905"/>
            <a:ext cx="8568952" cy="3816424"/>
          </a:xfrm>
        </p:spPr>
        <p:txBody>
          <a:bodyPr>
            <a:noAutofit/>
          </a:bodyPr>
          <a:lstStyle/>
          <a:p>
            <a:pPr marL="0" indent="0" algn="just">
              <a:buNone/>
            </a:pPr>
            <a:r>
              <a:rPr lang="en-GB" sz="1200" dirty="0">
                <a:solidFill>
                  <a:schemeClr val="tx1"/>
                </a:solidFill>
              </a:rPr>
              <a:t>Business continuity is a core component of corporate risk management and emergency planning. Its purpose is to counteract or minimise interruptions to a Trust’s business activities from the effects of major failures or disruptions to its information assets.</a:t>
            </a:r>
          </a:p>
          <a:p>
            <a:pPr marL="0" indent="0" algn="just">
              <a:buNone/>
            </a:pPr>
            <a:endParaRPr lang="en-GB" sz="1200" dirty="0">
              <a:solidFill>
                <a:schemeClr val="tx1"/>
              </a:solidFill>
            </a:endParaRPr>
          </a:p>
          <a:p>
            <a:pPr marL="0" indent="0" algn="just">
              <a:buNone/>
            </a:pPr>
            <a:r>
              <a:rPr lang="en-GB" sz="1200" dirty="0">
                <a:solidFill>
                  <a:schemeClr val="tx1"/>
                </a:solidFill>
              </a:rPr>
              <a:t>Within the NHS there is a large amount of information that needs to be kept secure; however the way that we secure this information must not have a negative impact on healthcare.</a:t>
            </a:r>
          </a:p>
          <a:p>
            <a:pPr marL="0" indent="0" algn="just">
              <a:buNone/>
            </a:pPr>
            <a:endParaRPr lang="en-GB" sz="1200" dirty="0">
              <a:solidFill>
                <a:schemeClr val="tx1"/>
              </a:solidFill>
            </a:endParaRPr>
          </a:p>
          <a:p>
            <a:pPr marL="0" indent="0" algn="just">
              <a:buNone/>
            </a:pPr>
            <a:r>
              <a:rPr lang="en-GB" sz="1200" dirty="0">
                <a:solidFill>
                  <a:schemeClr val="tx1"/>
                </a:solidFill>
              </a:rPr>
              <a:t>Therefore, in order to save lives and provide continued healthcare in the event of a disaster or incident, the solution to enable business and service continuity in some instances may not be deemed as secure as before. However, what must be stressed is that an approach with a blatant disregard for security should not even be considered as there is still a responsibility for patient safety and confidentiality. Security needs to be flexible, for within the NHS clinical safety will be the priority. </a:t>
            </a:r>
          </a:p>
          <a:p>
            <a:pPr marL="0" indent="0" algn="just">
              <a:buNone/>
            </a:pPr>
            <a:endParaRPr lang="en-GB" sz="1200" dirty="0">
              <a:solidFill>
                <a:schemeClr val="tx1"/>
              </a:solidFill>
            </a:endParaRPr>
          </a:p>
          <a:p>
            <a:pPr marL="0" indent="0" algn="just">
              <a:buNone/>
            </a:pPr>
            <a:r>
              <a:rPr lang="en-GB" sz="1200" dirty="0">
                <a:solidFill>
                  <a:schemeClr val="tx1"/>
                </a:solidFill>
              </a:rPr>
              <a:t>In a disaster situation issues surrounding clinical safety will always take precedence over security issues.</a:t>
            </a:r>
          </a:p>
          <a:p>
            <a:pPr marL="0" indent="0" algn="just">
              <a:buNone/>
            </a:pPr>
            <a:endParaRPr lang="en-GB" sz="1200" dirty="0">
              <a:solidFill>
                <a:schemeClr val="tx1"/>
              </a:solidFill>
            </a:endParaRPr>
          </a:p>
          <a:p>
            <a:pPr marL="0" indent="0" algn="just">
              <a:buNone/>
            </a:pPr>
            <a:r>
              <a:rPr lang="en-GB" sz="1200" dirty="0">
                <a:solidFill>
                  <a:schemeClr val="tx1"/>
                </a:solidFill>
              </a:rPr>
              <a:t>It is the responsibility of the IAO to ensure that there is a relevant business continuity and disaster recovery plan in place for their assets.</a:t>
            </a:r>
          </a:p>
          <a:p>
            <a:pPr marL="0" indent="0" algn="just">
              <a:buNone/>
            </a:pPr>
            <a:endParaRPr lang="en-GB" sz="1200" dirty="0">
              <a:solidFill>
                <a:schemeClr val="tx1"/>
              </a:solidFill>
            </a:endParaRPr>
          </a:p>
          <a:p>
            <a:pPr marL="0" indent="0" algn="just">
              <a:buNone/>
            </a:pPr>
            <a:r>
              <a:rPr lang="en-GB" sz="1200" dirty="0">
                <a:solidFill>
                  <a:schemeClr val="tx1"/>
                </a:solidFill>
              </a:rPr>
              <a:t>It is the responsibility of the IAO with the support of the IAA to ensure that these documents are completed and subsequently reviewed on an annual basis</a:t>
            </a:r>
            <a:r>
              <a:rPr lang="en-GB" sz="1200" dirty="0"/>
              <a:t>.</a:t>
            </a:r>
          </a:p>
          <a:p>
            <a:pPr marL="0" indent="0" algn="just">
              <a:buNone/>
            </a:pPr>
            <a:r>
              <a:rPr lang="en-GB" sz="1200" dirty="0">
                <a:solidFill>
                  <a:schemeClr val="tx1"/>
                </a:solidFill>
              </a:rPr>
              <a:t> </a:t>
            </a:r>
          </a:p>
        </p:txBody>
      </p:sp>
      <p:sp>
        <p:nvSpPr>
          <p:cNvPr id="3" name="Title 2"/>
          <p:cNvSpPr>
            <a:spLocks noGrp="1"/>
          </p:cNvSpPr>
          <p:nvPr>
            <p:ph type="title"/>
          </p:nvPr>
        </p:nvSpPr>
        <p:spPr/>
        <p:txBody>
          <a:bodyPr>
            <a:normAutofit fontScale="90000"/>
          </a:bodyPr>
          <a:lstStyle/>
          <a:p>
            <a:r>
              <a:rPr lang="en-GB" dirty="0"/>
              <a:t>Business Continuity and Disaster Recovery (BCDR)</a:t>
            </a:r>
          </a:p>
        </p:txBody>
      </p:sp>
    </p:spTree>
    <p:extLst>
      <p:ext uri="{BB962C8B-B14F-4D97-AF65-F5344CB8AC3E}">
        <p14:creationId xmlns:p14="http://schemas.microsoft.com/office/powerpoint/2010/main" val="133983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340768"/>
            <a:ext cx="8640960" cy="5595378"/>
          </a:xfrm>
          <a:prstGeom prst="rect">
            <a:avLst/>
          </a:prstGeom>
        </p:spPr>
        <p:txBody>
          <a:bodyPr wrap="square">
            <a:spAutoFit/>
          </a:bodyPr>
          <a:lstStyle/>
          <a:p>
            <a:r>
              <a:rPr lang="en-GB" sz="1200" b="1" dirty="0">
                <a:solidFill>
                  <a:schemeClr val="tx2"/>
                </a:solidFill>
              </a:rPr>
              <a:t>Asset Evaluation </a:t>
            </a:r>
          </a:p>
          <a:p>
            <a:r>
              <a:rPr lang="en-GB" sz="1200" dirty="0"/>
              <a:t>Assets differ in both format and their importance to Trust business processes. The Trust therefore needs to define the level at which each asset is valued and whether the system level assessments and reviews are appropriate. Document this the Trust holds an Information Asset Register which categorises assets as Primary or Secondary assets.</a:t>
            </a:r>
          </a:p>
          <a:p>
            <a:endParaRPr lang="en-GB" sz="1200" dirty="0"/>
          </a:p>
          <a:p>
            <a:r>
              <a:rPr lang="en-GB" sz="1200" b="1" dirty="0">
                <a:solidFill>
                  <a:schemeClr val="tx2"/>
                </a:solidFill>
              </a:rPr>
              <a:t>Primary Asset </a:t>
            </a:r>
          </a:p>
          <a:p>
            <a:r>
              <a:rPr lang="en-GB" sz="1200" dirty="0"/>
              <a:t>A Primary asset is one which the Trust is reliant on and cannot operate without. The result of the information asset being unavailable for up to 24 hours will disrupt and have an effect on patient care, quality of service and the operations of the Trust. </a:t>
            </a:r>
          </a:p>
          <a:p>
            <a:endParaRPr lang="en-GB" sz="1200" dirty="0"/>
          </a:p>
          <a:p>
            <a:r>
              <a:rPr lang="en-GB" sz="1200" dirty="0"/>
              <a:t>Primary information mainly comprises:</a:t>
            </a:r>
          </a:p>
          <a:p>
            <a:pPr marL="274320" lvl="0" indent="-274320">
              <a:spcBef>
                <a:spcPct val="20000"/>
              </a:spcBef>
              <a:buClr>
                <a:srgbClr val="31B6FD"/>
              </a:buClr>
              <a:buSzPct val="100000"/>
              <a:buFont typeface="Symbol" pitchFamily="18" charset="2"/>
              <a:buChar char=""/>
            </a:pPr>
            <a:r>
              <a:rPr lang="en-GB" sz="1200" dirty="0"/>
              <a:t>Highly Sensitive &amp; vital information for the exercise of the organization's mission or business</a:t>
            </a:r>
          </a:p>
          <a:p>
            <a:pPr marL="274320" lvl="0" indent="-274320">
              <a:spcBef>
                <a:spcPct val="20000"/>
              </a:spcBef>
              <a:buClr>
                <a:srgbClr val="31B6FD"/>
              </a:buClr>
              <a:buSzPct val="100000"/>
              <a:buFont typeface="Symbol" pitchFamily="18" charset="2"/>
              <a:buChar char=""/>
            </a:pPr>
            <a:r>
              <a:rPr lang="en-GB" sz="1200" dirty="0"/>
              <a:t>Personal information, as can be defined specifically in the sense of the national laws regarding privacy</a:t>
            </a:r>
          </a:p>
          <a:p>
            <a:pPr marL="274320" lvl="0" indent="-274320">
              <a:spcBef>
                <a:spcPct val="20000"/>
              </a:spcBef>
              <a:buClr>
                <a:srgbClr val="31B6FD"/>
              </a:buClr>
              <a:buSzPct val="100000"/>
              <a:buFont typeface="Symbol" pitchFamily="18" charset="2"/>
              <a:buChar char=""/>
            </a:pPr>
            <a:r>
              <a:rPr lang="en-GB" sz="1200" dirty="0"/>
              <a:t>Strategic information required for achieving objectives determined by the strategic orientations</a:t>
            </a:r>
          </a:p>
          <a:p>
            <a:pPr marL="274320" lvl="0" indent="-274320">
              <a:spcBef>
                <a:spcPct val="20000"/>
              </a:spcBef>
              <a:buClr>
                <a:srgbClr val="31B6FD"/>
              </a:buClr>
              <a:buSzPct val="100000"/>
              <a:buFont typeface="Symbol" pitchFamily="18" charset="2"/>
              <a:buChar char=""/>
            </a:pPr>
            <a:r>
              <a:rPr lang="en-GB" sz="1200" dirty="0"/>
              <a:t>High-cost information whose gathering, storage, processing and transmission require a long time and/or involve a high acquisition cost</a:t>
            </a:r>
          </a:p>
          <a:p>
            <a:endParaRPr lang="en-GB" sz="1200" dirty="0"/>
          </a:p>
          <a:p>
            <a:r>
              <a:rPr lang="en-GB" sz="1200" b="1" dirty="0">
                <a:solidFill>
                  <a:schemeClr val="tx2"/>
                </a:solidFill>
              </a:rPr>
              <a:t>Secondary Asset</a:t>
            </a:r>
          </a:p>
          <a:p>
            <a:r>
              <a:rPr lang="en-GB" sz="1200" dirty="0"/>
              <a:t>A secondary asset is one which if compromised the Trust as a whole is not reliant on to function however it does perform a necessary localised function. Information held in the asset is personal information or less sensitive information. </a:t>
            </a:r>
          </a:p>
          <a:p>
            <a:endParaRPr lang="en-GB" sz="1200" dirty="0"/>
          </a:p>
          <a:p>
            <a:r>
              <a:rPr lang="en-GB" sz="1200" dirty="0"/>
              <a:t>Below is a breakdown of the asset classifications used by the Trust.</a:t>
            </a:r>
          </a:p>
          <a:p>
            <a:r>
              <a:rPr lang="en-GB" sz="1200" b="1" dirty="0"/>
              <a:t>Priority 1 A </a:t>
            </a:r>
            <a:r>
              <a:rPr lang="en-GB" sz="1200" dirty="0"/>
              <a:t>-  A system that is critical for patient care: (i.e. emergency care, diagnostic)</a:t>
            </a:r>
          </a:p>
          <a:p>
            <a:r>
              <a:rPr lang="en-GB" sz="1200" b="1" dirty="0"/>
              <a:t>Priority 1 B </a:t>
            </a:r>
            <a:r>
              <a:rPr lang="en-GB" sz="1200" dirty="0"/>
              <a:t>- A system that is critical for patient care: (i.e. emergency admission, monitoring, 7/7 service)</a:t>
            </a:r>
          </a:p>
          <a:p>
            <a:r>
              <a:rPr lang="en-GB" sz="1200" b="1" dirty="0"/>
              <a:t>Priority 1 C </a:t>
            </a:r>
            <a:r>
              <a:rPr lang="en-GB" sz="1200" dirty="0"/>
              <a:t>- A system that is critical for patient care: (i.e. outpatient, elective admission, core business hours)	</a:t>
            </a:r>
          </a:p>
          <a:p>
            <a:r>
              <a:rPr lang="en-GB" sz="1200" b="1" dirty="0"/>
              <a:t>Priority 2 </a:t>
            </a:r>
            <a:r>
              <a:rPr lang="en-GB" sz="1200" dirty="0"/>
              <a:t>- A system that is used for patient registration, communication and affects the Hospital financially or reputationally</a:t>
            </a:r>
          </a:p>
          <a:p>
            <a:r>
              <a:rPr lang="en-GB" sz="1200" b="1" dirty="0"/>
              <a:t>Priority 3 </a:t>
            </a:r>
            <a:r>
              <a:rPr lang="en-GB" sz="1200" dirty="0"/>
              <a:t>- A system that adds efficiencies </a:t>
            </a:r>
          </a:p>
          <a:p>
            <a:endParaRPr lang="en-GB" sz="1200" dirty="0"/>
          </a:p>
          <a:p>
            <a:endParaRPr lang="en-GB" sz="1200" dirty="0"/>
          </a:p>
          <a:p>
            <a:endParaRPr lang="en-GB" sz="1200" dirty="0"/>
          </a:p>
        </p:txBody>
      </p:sp>
    </p:spTree>
    <p:extLst>
      <p:ext uri="{BB962C8B-B14F-4D97-AF65-F5344CB8AC3E}">
        <p14:creationId xmlns:p14="http://schemas.microsoft.com/office/powerpoint/2010/main" val="37166521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640959" cy="3921885"/>
          </a:xfrm>
        </p:spPr>
        <p:txBody>
          <a:bodyPr>
            <a:normAutofit fontScale="55000" lnSpcReduction="20000"/>
          </a:bodyPr>
          <a:lstStyle/>
          <a:p>
            <a:pPr marL="0" indent="0" algn="just">
              <a:buNone/>
            </a:pPr>
            <a:r>
              <a:rPr lang="en-GB" sz="2200" dirty="0">
                <a:solidFill>
                  <a:schemeClr val="tx1"/>
                </a:solidFill>
              </a:rPr>
              <a:t>It is a DSP requirement that a risk assessment is conducted on all information assets on an annual basis as a minimum. Risk is defined as “the product of the amount that may be lost (the impact) and the probability of losing it (the likelihood). Any actual or perceived risk must be discussed at divisional level and considered for inclusion on the Divisional Trust Risk Register (DATIX). </a:t>
            </a:r>
          </a:p>
          <a:p>
            <a:pPr marL="0" indent="0" algn="just">
              <a:buNone/>
            </a:pPr>
            <a:endParaRPr lang="en-GB" sz="2200" dirty="0">
              <a:solidFill>
                <a:schemeClr val="tx1"/>
              </a:solidFill>
            </a:endParaRPr>
          </a:p>
          <a:p>
            <a:pPr marL="0" indent="0" algn="just">
              <a:buNone/>
            </a:pPr>
            <a:r>
              <a:rPr lang="en-GB" sz="2200" dirty="0">
                <a:solidFill>
                  <a:schemeClr val="tx1"/>
                </a:solidFill>
              </a:rPr>
              <a:t>The assessment template has been created in line with the Trust’s RM01 Risk Management Policy and Strategy. </a:t>
            </a:r>
          </a:p>
          <a:p>
            <a:pPr marL="0" indent="0" algn="just">
              <a:buNone/>
            </a:pPr>
            <a:endParaRPr lang="en-GB" sz="2200" dirty="0">
              <a:solidFill>
                <a:schemeClr val="tx1"/>
              </a:solidFill>
            </a:endParaRPr>
          </a:p>
          <a:p>
            <a:pPr marL="0" indent="0" algn="just">
              <a:buNone/>
            </a:pPr>
            <a:r>
              <a:rPr lang="en-GB" sz="2200" b="1" dirty="0"/>
              <a:t>The basic steps to preventing risks for Information Assets are</a:t>
            </a:r>
            <a:r>
              <a:rPr lang="en-GB" sz="2200" dirty="0"/>
              <a:t>:</a:t>
            </a:r>
          </a:p>
          <a:p>
            <a:pPr algn="just"/>
            <a:r>
              <a:rPr lang="en-GB" sz="2200" dirty="0">
                <a:solidFill>
                  <a:schemeClr val="tx1"/>
                </a:solidFill>
              </a:rPr>
              <a:t>Identify assets and who is responsible for them</a:t>
            </a:r>
          </a:p>
          <a:p>
            <a:pPr algn="just"/>
            <a:r>
              <a:rPr lang="en-GB" sz="2200" dirty="0">
                <a:solidFill>
                  <a:schemeClr val="tx1"/>
                </a:solidFill>
              </a:rPr>
              <a:t>Determine risk methodology and level of acceptable (residual) risk</a:t>
            </a:r>
          </a:p>
          <a:p>
            <a:pPr algn="just"/>
            <a:r>
              <a:rPr lang="en-GB" sz="2200" dirty="0">
                <a:solidFill>
                  <a:schemeClr val="tx1"/>
                </a:solidFill>
              </a:rPr>
              <a:t>Identify value of each asset (What if?)</a:t>
            </a:r>
          </a:p>
          <a:p>
            <a:pPr algn="just"/>
            <a:r>
              <a:rPr lang="en-GB" sz="2200" dirty="0">
                <a:solidFill>
                  <a:schemeClr val="tx1"/>
                </a:solidFill>
              </a:rPr>
              <a:t>Identify threat to each asset</a:t>
            </a:r>
          </a:p>
          <a:p>
            <a:pPr algn="just"/>
            <a:r>
              <a:rPr lang="en-GB" sz="2200" dirty="0">
                <a:solidFill>
                  <a:schemeClr val="tx1"/>
                </a:solidFill>
              </a:rPr>
              <a:t>Identify vulnerabilities threat might exploit</a:t>
            </a:r>
          </a:p>
          <a:p>
            <a:pPr algn="just"/>
            <a:r>
              <a:rPr lang="en-GB" sz="2200" dirty="0">
                <a:solidFill>
                  <a:schemeClr val="tx1"/>
                </a:solidFill>
              </a:rPr>
              <a:t>Carry out a risk assessment</a:t>
            </a:r>
          </a:p>
          <a:p>
            <a:pPr algn="just"/>
            <a:r>
              <a:rPr lang="en-GB" sz="2200" dirty="0">
                <a:solidFill>
                  <a:schemeClr val="tx1"/>
                </a:solidFill>
              </a:rPr>
              <a:t>Put in place measures to reduce risk</a:t>
            </a:r>
          </a:p>
          <a:p>
            <a:pPr algn="just"/>
            <a:r>
              <a:rPr lang="en-GB" sz="2200" dirty="0">
                <a:solidFill>
                  <a:schemeClr val="tx1"/>
                </a:solidFill>
              </a:rPr>
              <a:t>Audit</a:t>
            </a:r>
          </a:p>
          <a:p>
            <a:pPr marL="0" indent="0">
              <a:buNone/>
            </a:pPr>
            <a:endParaRPr lang="en-GB" sz="2200" dirty="0"/>
          </a:p>
          <a:p>
            <a:pPr marL="0" indent="0">
              <a:buNone/>
            </a:pPr>
            <a:r>
              <a:rPr lang="en-GB" sz="2200" dirty="0">
                <a:solidFill>
                  <a:schemeClr val="tx1"/>
                </a:solidFill>
              </a:rPr>
              <a:t>It is the responsibility of the IAO with the support of the IAA to ensure that these documents are completed and subsequently reviewed on an annual basis</a:t>
            </a:r>
            <a:r>
              <a:rPr lang="en-GB" sz="2200" dirty="0"/>
              <a:t>.</a:t>
            </a:r>
          </a:p>
          <a:p>
            <a:pPr marL="0" indent="0">
              <a:buNone/>
            </a:pPr>
            <a:endParaRPr lang="en-GB" dirty="0"/>
          </a:p>
        </p:txBody>
      </p:sp>
      <p:sp>
        <p:nvSpPr>
          <p:cNvPr id="3" name="Title 2"/>
          <p:cNvSpPr>
            <a:spLocks noGrp="1"/>
          </p:cNvSpPr>
          <p:nvPr>
            <p:ph type="title"/>
          </p:nvPr>
        </p:nvSpPr>
        <p:spPr/>
        <p:txBody>
          <a:bodyPr/>
          <a:lstStyle/>
          <a:p>
            <a:r>
              <a:rPr lang="en-GB" dirty="0"/>
              <a:t>Risk</a:t>
            </a:r>
          </a:p>
        </p:txBody>
      </p:sp>
    </p:spTree>
    <p:extLst>
      <p:ext uri="{BB962C8B-B14F-4D97-AF65-F5344CB8AC3E}">
        <p14:creationId xmlns:p14="http://schemas.microsoft.com/office/powerpoint/2010/main" val="1155017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94" y="5448898"/>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17" name="Rectangle 16">
            <a:extLst>
              <a:ext uri="{FF2B5EF4-FFF2-40B4-BE49-F238E27FC236}">
                <a16:creationId xmlns:a16="http://schemas.microsoft.com/office/drawing/2014/main" id="{FE966F5B-4B85-ED28-A319-49745F3D8EE0}"/>
              </a:ext>
            </a:extLst>
          </p:cNvPr>
          <p:cNvSpPr/>
          <p:nvPr/>
        </p:nvSpPr>
        <p:spPr>
          <a:xfrm>
            <a:off x="2381662" y="6084961"/>
            <a:ext cx="1055358" cy="642604"/>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Asset Register</a:t>
            </a:r>
          </a:p>
        </p:txBody>
      </p:sp>
      <p:sp>
        <p:nvSpPr>
          <p:cNvPr id="14" name="Isosceles Triangle 13">
            <a:extLst>
              <a:ext uri="{FF2B5EF4-FFF2-40B4-BE49-F238E27FC236}">
                <a16:creationId xmlns:a16="http://schemas.microsoft.com/office/drawing/2014/main" id="{22E7B786-C755-17FD-C80C-F0D2CC9C9BC3}"/>
              </a:ext>
            </a:extLst>
          </p:cNvPr>
          <p:cNvSpPr/>
          <p:nvPr/>
        </p:nvSpPr>
        <p:spPr>
          <a:xfrm>
            <a:off x="105911" y="4385325"/>
            <a:ext cx="2017817" cy="1131907"/>
          </a:xfrm>
          <a:prstGeom prst="triangle">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Security Forms </a:t>
            </a:r>
          </a:p>
        </p:txBody>
      </p:sp>
      <p:sp>
        <p:nvSpPr>
          <p:cNvPr id="26" name="Oval 25">
            <a:extLst>
              <a:ext uri="{FF2B5EF4-FFF2-40B4-BE49-F238E27FC236}">
                <a16:creationId xmlns:a16="http://schemas.microsoft.com/office/drawing/2014/main" id="{C37189FD-609E-087C-EAAB-4E037D325B82}"/>
              </a:ext>
            </a:extLst>
          </p:cNvPr>
          <p:cNvSpPr/>
          <p:nvPr/>
        </p:nvSpPr>
        <p:spPr>
          <a:xfrm>
            <a:off x="6843332" y="4404636"/>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9" y="1945628"/>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4" y="2167522"/>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4" y="2050386"/>
            <a:ext cx="426500" cy="477136"/>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Connector: Curved 113">
            <a:extLst>
              <a:ext uri="{FF2B5EF4-FFF2-40B4-BE49-F238E27FC236}">
                <a16:creationId xmlns:a16="http://schemas.microsoft.com/office/drawing/2014/main" id="{B9133C76-35B2-9CC0-212D-B7A399BD010C}"/>
              </a:ext>
            </a:extLst>
          </p:cNvPr>
          <p:cNvCxnSpPr>
            <a:cxnSpLocks/>
            <a:stCxn id="17" idx="1"/>
            <a:endCxn id="14" idx="3"/>
          </p:cNvCxnSpPr>
          <p:nvPr/>
        </p:nvCxnSpPr>
        <p:spPr>
          <a:xfrm rot="10800000">
            <a:off x="1114820" y="5517233"/>
            <a:ext cx="1266842" cy="889031"/>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E8F4B162-19F6-2FA0-8F7E-B3CE841CC6C4}"/>
              </a:ext>
            </a:extLst>
          </p:cNvPr>
          <p:cNvCxnSpPr>
            <a:cxnSpLocks/>
            <a:stCxn id="17" idx="3"/>
            <a:endCxn id="13" idx="4"/>
          </p:cNvCxnSpPr>
          <p:nvPr/>
        </p:nvCxnSpPr>
        <p:spPr>
          <a:xfrm flipV="1">
            <a:off x="3437020" y="6168898"/>
            <a:ext cx="1212774" cy="237365"/>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702C191C-A480-7216-DD44-415FD928BAEA}"/>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4" name="Rectangle 3">
            <a:extLst>
              <a:ext uri="{FF2B5EF4-FFF2-40B4-BE49-F238E27FC236}">
                <a16:creationId xmlns:a16="http://schemas.microsoft.com/office/drawing/2014/main" id="{2B74B4BC-D21B-D635-3AF9-2D9E405B462F}"/>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5" name="Connector: Curved 4">
            <a:extLst>
              <a:ext uri="{FF2B5EF4-FFF2-40B4-BE49-F238E27FC236}">
                <a16:creationId xmlns:a16="http://schemas.microsoft.com/office/drawing/2014/main" id="{C54B6A9F-D322-8DF6-62C0-CFF4CBC3E933}"/>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Connector: Curved 5">
            <a:extLst>
              <a:ext uri="{FF2B5EF4-FFF2-40B4-BE49-F238E27FC236}">
                <a16:creationId xmlns:a16="http://schemas.microsoft.com/office/drawing/2014/main" id="{7EDF9348-8243-97BA-93EC-721B746AAC7F}"/>
              </a:ext>
            </a:extLst>
          </p:cNvPr>
          <p:cNvCxnSpPr>
            <a:cxnSpLocks/>
            <a:endCxn id="2"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268EC280-CC76-AAEA-0269-17C1445C78B2}"/>
              </a:ext>
            </a:extLst>
          </p:cNvPr>
          <p:cNvSpPr/>
          <p:nvPr/>
        </p:nvSpPr>
        <p:spPr>
          <a:xfrm>
            <a:off x="1115808" y="328331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Contract Renewal</a:t>
            </a:r>
          </a:p>
        </p:txBody>
      </p:sp>
      <p:cxnSp>
        <p:nvCxnSpPr>
          <p:cNvPr id="21" name="Connector: Curved 20">
            <a:extLst>
              <a:ext uri="{FF2B5EF4-FFF2-40B4-BE49-F238E27FC236}">
                <a16:creationId xmlns:a16="http://schemas.microsoft.com/office/drawing/2014/main" id="{B5FDF2CF-498A-DCBE-7128-A8A8E58DF88B}"/>
              </a:ext>
            </a:extLst>
          </p:cNvPr>
          <p:cNvCxnSpPr>
            <a:cxnSpLocks/>
            <a:endCxn id="20" idx="4"/>
          </p:cNvCxnSpPr>
          <p:nvPr/>
        </p:nvCxnSpPr>
        <p:spPr>
          <a:xfrm rot="10800000">
            <a:off x="2015809" y="4003314"/>
            <a:ext cx="1733971" cy="1800320"/>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22" name="Connector: Curved 21">
            <a:extLst>
              <a:ext uri="{FF2B5EF4-FFF2-40B4-BE49-F238E27FC236}">
                <a16:creationId xmlns:a16="http://schemas.microsoft.com/office/drawing/2014/main" id="{A10D2BA1-5B47-E68D-9335-C62B2B842615}"/>
              </a:ext>
            </a:extLst>
          </p:cNvPr>
          <p:cNvCxnSpPr>
            <a:cxnSpLocks/>
            <a:stCxn id="20" idx="6"/>
          </p:cNvCxnSpPr>
          <p:nvPr/>
        </p:nvCxnSpPr>
        <p:spPr>
          <a:xfrm flipV="1">
            <a:off x="2915808" y="3339427"/>
            <a:ext cx="1230874" cy="303887"/>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125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640959" cy="1689637"/>
          </a:xfrm>
        </p:spPr>
        <p:txBody>
          <a:bodyPr>
            <a:normAutofit lnSpcReduction="10000"/>
          </a:bodyPr>
          <a:lstStyle/>
          <a:p>
            <a:pPr marL="0" indent="0" algn="just">
              <a:buNone/>
            </a:pPr>
            <a:r>
              <a:rPr lang="en-GB" sz="1200" dirty="0">
                <a:solidFill>
                  <a:schemeClr val="tx1"/>
                </a:solidFill>
              </a:rPr>
              <a:t>To ensure that Information Asset’s adhere to the latest national security requirement and continue to provide the required level of assurance to the Trust, when an asset’s contract is due for renewal the due diligence process is resumed and the previous completed documentation reviewed.</a:t>
            </a:r>
          </a:p>
          <a:p>
            <a:pPr marL="0" indent="0" algn="just">
              <a:buNone/>
            </a:pPr>
            <a:endParaRPr lang="en-GB" sz="1200" dirty="0"/>
          </a:p>
          <a:p>
            <a:pPr marL="0" indent="0">
              <a:buNone/>
            </a:pPr>
            <a:r>
              <a:rPr lang="en-GB" sz="1200" dirty="0">
                <a:solidFill>
                  <a:schemeClr val="tx1"/>
                </a:solidFill>
              </a:rPr>
              <a:t>It is the responsibility of the IAO with the support of the IAA to ensure that these documents are revised and subsequently reviewed prior to the contract renewal</a:t>
            </a:r>
            <a:r>
              <a:rPr lang="en-GB" sz="1200" dirty="0"/>
              <a:t>.</a:t>
            </a:r>
          </a:p>
          <a:p>
            <a:pPr marL="0" indent="0">
              <a:buNone/>
            </a:pPr>
            <a:endParaRPr lang="en-GB" sz="1200" dirty="0"/>
          </a:p>
          <a:p>
            <a:pPr marL="0" indent="0">
              <a:buNone/>
            </a:pPr>
            <a:r>
              <a:rPr lang="en-GB" sz="1200" dirty="0">
                <a:solidFill>
                  <a:schemeClr val="tx1"/>
                </a:solidFill>
              </a:rPr>
              <a:t>The DCB0160 documentation should also be reviewed for the system at the point of contract renewal.</a:t>
            </a:r>
          </a:p>
          <a:p>
            <a:pPr marL="0" indent="0">
              <a:buNone/>
            </a:pPr>
            <a:endParaRPr lang="en-GB" sz="1200" dirty="0"/>
          </a:p>
          <a:p>
            <a:pPr marL="0" indent="0">
              <a:buNone/>
            </a:pPr>
            <a:endParaRPr lang="en-GB" dirty="0"/>
          </a:p>
        </p:txBody>
      </p:sp>
      <p:sp>
        <p:nvSpPr>
          <p:cNvPr id="3" name="Title 2"/>
          <p:cNvSpPr>
            <a:spLocks noGrp="1"/>
          </p:cNvSpPr>
          <p:nvPr>
            <p:ph type="title"/>
          </p:nvPr>
        </p:nvSpPr>
        <p:spPr/>
        <p:txBody>
          <a:bodyPr/>
          <a:lstStyle/>
          <a:p>
            <a:r>
              <a:rPr lang="en-GB" dirty="0"/>
              <a:t>Contract Renewal</a:t>
            </a:r>
          </a:p>
        </p:txBody>
      </p:sp>
    </p:spTree>
    <p:extLst>
      <p:ext uri="{BB962C8B-B14F-4D97-AF65-F5344CB8AC3E}">
        <p14:creationId xmlns:p14="http://schemas.microsoft.com/office/powerpoint/2010/main" val="2154689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88" y="544745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17" name="Rectangle 16">
            <a:extLst>
              <a:ext uri="{FF2B5EF4-FFF2-40B4-BE49-F238E27FC236}">
                <a16:creationId xmlns:a16="http://schemas.microsoft.com/office/drawing/2014/main" id="{FE966F5B-4B85-ED28-A319-49745F3D8EE0}"/>
              </a:ext>
            </a:extLst>
          </p:cNvPr>
          <p:cNvSpPr/>
          <p:nvPr/>
        </p:nvSpPr>
        <p:spPr>
          <a:xfrm>
            <a:off x="2381662" y="6084961"/>
            <a:ext cx="1055358" cy="642604"/>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Asset Register</a:t>
            </a:r>
          </a:p>
        </p:txBody>
      </p:sp>
      <p:sp>
        <p:nvSpPr>
          <p:cNvPr id="14" name="Isosceles Triangle 13">
            <a:extLst>
              <a:ext uri="{FF2B5EF4-FFF2-40B4-BE49-F238E27FC236}">
                <a16:creationId xmlns:a16="http://schemas.microsoft.com/office/drawing/2014/main" id="{22E7B786-C755-17FD-C80C-F0D2CC9C9BC3}"/>
              </a:ext>
            </a:extLst>
          </p:cNvPr>
          <p:cNvSpPr/>
          <p:nvPr/>
        </p:nvSpPr>
        <p:spPr>
          <a:xfrm>
            <a:off x="105911" y="4385325"/>
            <a:ext cx="2017817" cy="1131907"/>
          </a:xfrm>
          <a:prstGeom prst="triangle">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Security Forms </a:t>
            </a:r>
          </a:p>
        </p:txBody>
      </p:sp>
      <p:sp>
        <p:nvSpPr>
          <p:cNvPr id="26" name="Oval 25">
            <a:extLst>
              <a:ext uri="{FF2B5EF4-FFF2-40B4-BE49-F238E27FC236}">
                <a16:creationId xmlns:a16="http://schemas.microsoft.com/office/drawing/2014/main" id="{C37189FD-609E-087C-EAAB-4E037D325B82}"/>
              </a:ext>
            </a:extLst>
          </p:cNvPr>
          <p:cNvSpPr/>
          <p:nvPr/>
        </p:nvSpPr>
        <p:spPr>
          <a:xfrm>
            <a:off x="6843332" y="4405480"/>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8" name="Oval 7">
            <a:extLst>
              <a:ext uri="{FF2B5EF4-FFF2-40B4-BE49-F238E27FC236}">
                <a16:creationId xmlns:a16="http://schemas.microsoft.com/office/drawing/2014/main" id="{B64AEEFB-CBC2-E9DA-B057-EB1AB32AAD9F}"/>
              </a:ext>
            </a:extLst>
          </p:cNvPr>
          <p:cNvSpPr/>
          <p:nvPr/>
        </p:nvSpPr>
        <p:spPr>
          <a:xfrm>
            <a:off x="1722023" y="1944185"/>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4" y="2168366"/>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4" y="2050386"/>
            <a:ext cx="426500" cy="477980"/>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Connector: Curved 113">
            <a:extLst>
              <a:ext uri="{FF2B5EF4-FFF2-40B4-BE49-F238E27FC236}">
                <a16:creationId xmlns:a16="http://schemas.microsoft.com/office/drawing/2014/main" id="{B9133C76-35B2-9CC0-212D-B7A399BD010C}"/>
              </a:ext>
            </a:extLst>
          </p:cNvPr>
          <p:cNvCxnSpPr>
            <a:cxnSpLocks/>
            <a:stCxn id="17" idx="1"/>
            <a:endCxn id="14" idx="3"/>
          </p:cNvCxnSpPr>
          <p:nvPr/>
        </p:nvCxnSpPr>
        <p:spPr>
          <a:xfrm rot="10800000">
            <a:off x="1114820" y="5517233"/>
            <a:ext cx="1266842" cy="889031"/>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E8F4B162-19F6-2FA0-8F7E-B3CE841CC6C4}"/>
              </a:ext>
            </a:extLst>
          </p:cNvPr>
          <p:cNvCxnSpPr>
            <a:cxnSpLocks/>
            <a:stCxn id="17" idx="3"/>
            <a:endCxn id="13" idx="4"/>
          </p:cNvCxnSpPr>
          <p:nvPr/>
        </p:nvCxnSpPr>
        <p:spPr>
          <a:xfrm flipV="1">
            <a:off x="3437020" y="6167455"/>
            <a:ext cx="1212768" cy="238808"/>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E0B2A743-FED3-EB47-08AE-3DEA74FA7922}"/>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11" name="Rectangle 10">
            <a:extLst>
              <a:ext uri="{FF2B5EF4-FFF2-40B4-BE49-F238E27FC236}">
                <a16:creationId xmlns:a16="http://schemas.microsoft.com/office/drawing/2014/main" id="{5CA84976-DD9A-09F0-EDA5-B7D1B7EB95F9}"/>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15" name="Connector: Curved 14">
            <a:extLst>
              <a:ext uri="{FF2B5EF4-FFF2-40B4-BE49-F238E27FC236}">
                <a16:creationId xmlns:a16="http://schemas.microsoft.com/office/drawing/2014/main" id="{ADB10C87-8D93-4C5D-CF6B-088C6D8B7118}"/>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Connector: Curved 17">
            <a:extLst>
              <a:ext uri="{FF2B5EF4-FFF2-40B4-BE49-F238E27FC236}">
                <a16:creationId xmlns:a16="http://schemas.microsoft.com/office/drawing/2014/main" id="{0819D4F7-C770-188D-3138-5D84E941B1F4}"/>
              </a:ext>
            </a:extLst>
          </p:cNvPr>
          <p:cNvCxnSpPr>
            <a:cxnSpLocks/>
            <a:endCxn id="9" idx="3"/>
          </p:cNvCxnSpPr>
          <p:nvPr/>
        </p:nvCxnSpPr>
        <p:spPr>
          <a:xfrm rot="5400000" flipH="1" flipV="1">
            <a:off x="3314024" y="1318098"/>
            <a:ext cx="673773" cy="784985"/>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31FFDE27-9E55-7B43-B054-6570DF5F70CC}"/>
              </a:ext>
            </a:extLst>
          </p:cNvPr>
          <p:cNvSpPr/>
          <p:nvPr/>
        </p:nvSpPr>
        <p:spPr>
          <a:xfrm>
            <a:off x="212002" y="2777218"/>
            <a:ext cx="792000" cy="504000"/>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End of Lifecycle</a:t>
            </a:r>
          </a:p>
        </p:txBody>
      </p:sp>
      <p:sp>
        <p:nvSpPr>
          <p:cNvPr id="28" name="Oval 27">
            <a:extLst>
              <a:ext uri="{FF2B5EF4-FFF2-40B4-BE49-F238E27FC236}">
                <a16:creationId xmlns:a16="http://schemas.microsoft.com/office/drawing/2014/main" id="{87A1D5D8-AA61-DF38-5F92-0EEC837B52DE}"/>
              </a:ext>
            </a:extLst>
          </p:cNvPr>
          <p:cNvSpPr/>
          <p:nvPr/>
        </p:nvSpPr>
        <p:spPr>
          <a:xfrm>
            <a:off x="1115808" y="328331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Contract Renewal</a:t>
            </a:r>
          </a:p>
        </p:txBody>
      </p:sp>
      <p:cxnSp>
        <p:nvCxnSpPr>
          <p:cNvPr id="31" name="Connector: Curved 30">
            <a:extLst>
              <a:ext uri="{FF2B5EF4-FFF2-40B4-BE49-F238E27FC236}">
                <a16:creationId xmlns:a16="http://schemas.microsoft.com/office/drawing/2014/main" id="{2BF73564-0D89-6654-7364-F715BAD27438}"/>
              </a:ext>
            </a:extLst>
          </p:cNvPr>
          <p:cNvCxnSpPr>
            <a:cxnSpLocks/>
            <a:endCxn id="28" idx="4"/>
          </p:cNvCxnSpPr>
          <p:nvPr/>
        </p:nvCxnSpPr>
        <p:spPr>
          <a:xfrm rot="10800000">
            <a:off x="2015809" y="4003314"/>
            <a:ext cx="1733971" cy="1800320"/>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32" name="Connector: Curved 31">
            <a:extLst>
              <a:ext uri="{FF2B5EF4-FFF2-40B4-BE49-F238E27FC236}">
                <a16:creationId xmlns:a16="http://schemas.microsoft.com/office/drawing/2014/main" id="{F6D785CB-5259-3433-A65E-7A3962324F54}"/>
              </a:ext>
            </a:extLst>
          </p:cNvPr>
          <p:cNvCxnSpPr>
            <a:cxnSpLocks/>
            <a:stCxn id="28" idx="6"/>
          </p:cNvCxnSpPr>
          <p:nvPr/>
        </p:nvCxnSpPr>
        <p:spPr>
          <a:xfrm flipV="1">
            <a:off x="2915808" y="3339427"/>
            <a:ext cx="1230874" cy="303887"/>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Connector: Curved 32">
            <a:extLst>
              <a:ext uri="{FF2B5EF4-FFF2-40B4-BE49-F238E27FC236}">
                <a16:creationId xmlns:a16="http://schemas.microsoft.com/office/drawing/2014/main" id="{43CE6EB8-7506-B54D-A5FF-EA2F8DFD2F0F}"/>
              </a:ext>
            </a:extLst>
          </p:cNvPr>
          <p:cNvCxnSpPr>
            <a:cxnSpLocks/>
            <a:stCxn id="28" idx="2"/>
            <a:endCxn id="27" idx="2"/>
          </p:cNvCxnSpPr>
          <p:nvPr/>
        </p:nvCxnSpPr>
        <p:spPr>
          <a:xfrm rot="10800000">
            <a:off x="608002" y="3281218"/>
            <a:ext cx="507806" cy="362096"/>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435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496943" cy="969557"/>
          </a:xfrm>
        </p:spPr>
        <p:txBody>
          <a:bodyPr>
            <a:normAutofit/>
          </a:bodyPr>
          <a:lstStyle/>
          <a:p>
            <a:pPr marL="0" indent="0" algn="just">
              <a:buNone/>
            </a:pPr>
            <a:r>
              <a:rPr lang="en-GB" sz="1200" dirty="0">
                <a:solidFill>
                  <a:schemeClr val="tx1"/>
                </a:solidFill>
              </a:rPr>
              <a:t>Any system or source of information may be considered an Information Asset even if it is not used regularly or in a ‘live’ environment. For example, old systems that have been superseded may be kept in order to store and access historic patient information. These assets should still provide the same level of information security assurance and will remain on the asset register as ‘live’ assets.</a:t>
            </a:r>
          </a:p>
          <a:p>
            <a:pPr marL="0" indent="0" algn="just">
              <a:buNone/>
            </a:pPr>
            <a:endParaRPr lang="en-GB" sz="1700" dirty="0">
              <a:solidFill>
                <a:schemeClr val="tx1"/>
              </a:solidFill>
            </a:endParaRPr>
          </a:p>
          <a:p>
            <a:pPr marL="0" indent="0">
              <a:buNone/>
            </a:pPr>
            <a:endParaRPr lang="en-GB" dirty="0"/>
          </a:p>
        </p:txBody>
      </p:sp>
      <p:sp>
        <p:nvSpPr>
          <p:cNvPr id="3" name="Title 2"/>
          <p:cNvSpPr>
            <a:spLocks noGrp="1"/>
          </p:cNvSpPr>
          <p:nvPr>
            <p:ph type="title"/>
          </p:nvPr>
        </p:nvSpPr>
        <p:spPr/>
        <p:txBody>
          <a:bodyPr/>
          <a:lstStyle/>
          <a:p>
            <a:r>
              <a:rPr lang="en-GB" dirty="0"/>
              <a:t>End of Lifecycle</a:t>
            </a:r>
          </a:p>
        </p:txBody>
      </p:sp>
    </p:spTree>
    <p:extLst>
      <p:ext uri="{BB962C8B-B14F-4D97-AF65-F5344CB8AC3E}">
        <p14:creationId xmlns:p14="http://schemas.microsoft.com/office/powerpoint/2010/main" val="14832485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CF7D338-D0B6-FE65-A150-7DC724431269}"/>
              </a:ext>
            </a:extLst>
          </p:cNvPr>
          <p:cNvSpPr/>
          <p:nvPr/>
        </p:nvSpPr>
        <p:spPr>
          <a:xfrm>
            <a:off x="3251315" y="112167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DTAC</a:t>
            </a:r>
          </a:p>
        </p:txBody>
      </p:sp>
      <p:sp>
        <p:nvSpPr>
          <p:cNvPr id="7" name="Rectangle 6">
            <a:extLst>
              <a:ext uri="{FF2B5EF4-FFF2-40B4-BE49-F238E27FC236}">
                <a16:creationId xmlns:a16="http://schemas.microsoft.com/office/drawing/2014/main" id="{2748515C-45FB-C4C5-0798-E2F1C591D01E}"/>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sp>
        <p:nvSpPr>
          <p:cNvPr id="10" name="Rectangle 9">
            <a:extLst>
              <a:ext uri="{FF2B5EF4-FFF2-40B4-BE49-F238E27FC236}">
                <a16:creationId xmlns:a16="http://schemas.microsoft.com/office/drawing/2014/main" id="{6C0C3ECA-D722-19FF-7D18-7983E45CBA1B}"/>
              </a:ext>
            </a:extLst>
          </p:cNvPr>
          <p:cNvSpPr/>
          <p:nvPr/>
        </p:nvSpPr>
        <p:spPr>
          <a:xfrm>
            <a:off x="8064500" y="154633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Contract</a:t>
            </a:r>
          </a:p>
        </p:txBody>
      </p:sp>
      <p:sp>
        <p:nvSpPr>
          <p:cNvPr id="12" name="Rectangle 11">
            <a:extLst>
              <a:ext uri="{FF2B5EF4-FFF2-40B4-BE49-F238E27FC236}">
                <a16:creationId xmlns:a16="http://schemas.microsoft.com/office/drawing/2014/main" id="{2B6307FF-CDBA-73B4-7A26-20A2D8C194A6}"/>
              </a:ext>
            </a:extLst>
          </p:cNvPr>
          <p:cNvSpPr/>
          <p:nvPr/>
        </p:nvSpPr>
        <p:spPr>
          <a:xfrm>
            <a:off x="4163909" y="3110880"/>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DCB0160</a:t>
            </a:r>
          </a:p>
        </p:txBody>
      </p:sp>
      <p:sp>
        <p:nvSpPr>
          <p:cNvPr id="13" name="Oval 12">
            <a:extLst>
              <a:ext uri="{FF2B5EF4-FFF2-40B4-BE49-F238E27FC236}">
                <a16:creationId xmlns:a16="http://schemas.microsoft.com/office/drawing/2014/main" id="{01F1FB2F-A91D-E847-4833-2235725A0D0E}"/>
              </a:ext>
            </a:extLst>
          </p:cNvPr>
          <p:cNvSpPr/>
          <p:nvPr/>
        </p:nvSpPr>
        <p:spPr>
          <a:xfrm>
            <a:off x="3749787" y="544530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Assurance</a:t>
            </a:r>
          </a:p>
        </p:txBody>
      </p:sp>
      <p:sp>
        <p:nvSpPr>
          <p:cNvPr id="17" name="Rectangle 16">
            <a:extLst>
              <a:ext uri="{FF2B5EF4-FFF2-40B4-BE49-F238E27FC236}">
                <a16:creationId xmlns:a16="http://schemas.microsoft.com/office/drawing/2014/main" id="{FE966F5B-4B85-ED28-A319-49745F3D8EE0}"/>
              </a:ext>
            </a:extLst>
          </p:cNvPr>
          <p:cNvSpPr/>
          <p:nvPr/>
        </p:nvSpPr>
        <p:spPr>
          <a:xfrm>
            <a:off x="2381662" y="6084961"/>
            <a:ext cx="1055358" cy="642604"/>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Asset Register</a:t>
            </a:r>
          </a:p>
        </p:txBody>
      </p:sp>
      <p:sp>
        <p:nvSpPr>
          <p:cNvPr id="22" name="Rectangle 21">
            <a:extLst>
              <a:ext uri="{FF2B5EF4-FFF2-40B4-BE49-F238E27FC236}">
                <a16:creationId xmlns:a16="http://schemas.microsoft.com/office/drawing/2014/main" id="{8EE97C33-92B8-2022-DB01-A31444817D75}"/>
              </a:ext>
            </a:extLst>
          </p:cNvPr>
          <p:cNvSpPr/>
          <p:nvPr/>
        </p:nvSpPr>
        <p:spPr>
          <a:xfrm>
            <a:off x="145853" y="1672223"/>
            <a:ext cx="1355600"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Asset Decommissioning</a:t>
            </a:r>
          </a:p>
        </p:txBody>
      </p:sp>
      <p:sp>
        <p:nvSpPr>
          <p:cNvPr id="24" name="Rectangle 23">
            <a:extLst>
              <a:ext uri="{FF2B5EF4-FFF2-40B4-BE49-F238E27FC236}">
                <a16:creationId xmlns:a16="http://schemas.microsoft.com/office/drawing/2014/main" id="{DE3F2898-62F1-4016-078E-B55728B635D1}"/>
              </a:ext>
            </a:extLst>
          </p:cNvPr>
          <p:cNvSpPr/>
          <p:nvPr/>
        </p:nvSpPr>
        <p:spPr>
          <a:xfrm>
            <a:off x="212002" y="2777218"/>
            <a:ext cx="792000" cy="504000"/>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End of Lifecycle</a:t>
            </a:r>
          </a:p>
        </p:txBody>
      </p:sp>
      <p:sp>
        <p:nvSpPr>
          <p:cNvPr id="14" name="Isosceles Triangle 13">
            <a:extLst>
              <a:ext uri="{FF2B5EF4-FFF2-40B4-BE49-F238E27FC236}">
                <a16:creationId xmlns:a16="http://schemas.microsoft.com/office/drawing/2014/main" id="{22E7B786-C755-17FD-C80C-F0D2CC9C9BC3}"/>
              </a:ext>
            </a:extLst>
          </p:cNvPr>
          <p:cNvSpPr/>
          <p:nvPr/>
        </p:nvSpPr>
        <p:spPr>
          <a:xfrm>
            <a:off x="105911" y="4385325"/>
            <a:ext cx="2017817" cy="1131907"/>
          </a:xfrm>
          <a:prstGeom prst="triangle">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Information Security Forms </a:t>
            </a:r>
          </a:p>
        </p:txBody>
      </p:sp>
      <p:sp>
        <p:nvSpPr>
          <p:cNvPr id="26" name="Oval 25">
            <a:extLst>
              <a:ext uri="{FF2B5EF4-FFF2-40B4-BE49-F238E27FC236}">
                <a16:creationId xmlns:a16="http://schemas.microsoft.com/office/drawing/2014/main" id="{C37189FD-609E-087C-EAAB-4E037D325B82}"/>
              </a:ext>
            </a:extLst>
          </p:cNvPr>
          <p:cNvSpPr/>
          <p:nvPr/>
        </p:nvSpPr>
        <p:spPr>
          <a:xfrm>
            <a:off x="6843331" y="4403329"/>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On-Going Management</a:t>
            </a:r>
          </a:p>
        </p:txBody>
      </p:sp>
      <p:sp>
        <p:nvSpPr>
          <p:cNvPr id="29" name="Rectangle 28">
            <a:extLst>
              <a:ext uri="{FF2B5EF4-FFF2-40B4-BE49-F238E27FC236}">
                <a16:creationId xmlns:a16="http://schemas.microsoft.com/office/drawing/2014/main" id="{592927AA-7232-EA61-67F7-9CF301433D12}"/>
              </a:ext>
            </a:extLst>
          </p:cNvPr>
          <p:cNvSpPr/>
          <p:nvPr/>
        </p:nvSpPr>
        <p:spPr>
          <a:xfrm>
            <a:off x="7851255" y="5832933"/>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Best Practice</a:t>
            </a:r>
          </a:p>
        </p:txBody>
      </p:sp>
      <p:sp>
        <p:nvSpPr>
          <p:cNvPr id="30" name="Rectangle 29">
            <a:extLst>
              <a:ext uri="{FF2B5EF4-FFF2-40B4-BE49-F238E27FC236}">
                <a16:creationId xmlns:a16="http://schemas.microsoft.com/office/drawing/2014/main" id="{ED09AD35-58C2-C7E0-279E-13C19F9329F3}"/>
              </a:ext>
            </a:extLst>
          </p:cNvPr>
          <p:cNvSpPr/>
          <p:nvPr/>
        </p:nvSpPr>
        <p:spPr>
          <a:xfrm>
            <a:off x="5051255" y="4333170"/>
            <a:ext cx="1123866" cy="835423"/>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Cyber Security &amp; Incident management</a:t>
            </a:r>
          </a:p>
        </p:txBody>
      </p:sp>
      <p:sp>
        <p:nvSpPr>
          <p:cNvPr id="34" name="Oval 33">
            <a:extLst>
              <a:ext uri="{FF2B5EF4-FFF2-40B4-BE49-F238E27FC236}">
                <a16:creationId xmlns:a16="http://schemas.microsoft.com/office/drawing/2014/main" id="{9CE7203A-A286-4793-ED34-9EE1693E3211}"/>
              </a:ext>
            </a:extLst>
          </p:cNvPr>
          <p:cNvSpPr/>
          <p:nvPr/>
        </p:nvSpPr>
        <p:spPr>
          <a:xfrm>
            <a:off x="1115808" y="328331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Contract Renewal</a:t>
            </a:r>
          </a:p>
        </p:txBody>
      </p:sp>
      <p:sp>
        <p:nvSpPr>
          <p:cNvPr id="8" name="Oval 7">
            <a:extLst>
              <a:ext uri="{FF2B5EF4-FFF2-40B4-BE49-F238E27FC236}">
                <a16:creationId xmlns:a16="http://schemas.microsoft.com/office/drawing/2014/main" id="{B64AEEFB-CBC2-E9DA-B057-EB1AB32AAD9F}"/>
              </a:ext>
            </a:extLst>
          </p:cNvPr>
          <p:cNvSpPr/>
          <p:nvPr/>
        </p:nvSpPr>
        <p:spPr>
          <a:xfrm>
            <a:off x="1722023"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16" name="Oval 15">
            <a:extLst>
              <a:ext uri="{FF2B5EF4-FFF2-40B4-BE49-F238E27FC236}">
                <a16:creationId xmlns:a16="http://schemas.microsoft.com/office/drawing/2014/main" id="{804110C7-DC63-C123-64EE-3A427DAA531C}"/>
              </a:ext>
            </a:extLst>
          </p:cNvPr>
          <p:cNvSpPr/>
          <p:nvPr/>
        </p:nvSpPr>
        <p:spPr>
          <a:xfrm>
            <a:off x="6054044" y="2166215"/>
            <a:ext cx="198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Pre- Implementation</a:t>
            </a:r>
          </a:p>
        </p:txBody>
      </p:sp>
      <p:cxnSp>
        <p:nvCxnSpPr>
          <p:cNvPr id="38" name="Connector: Curved 37">
            <a:extLst>
              <a:ext uri="{FF2B5EF4-FFF2-40B4-BE49-F238E27FC236}">
                <a16:creationId xmlns:a16="http://schemas.microsoft.com/office/drawing/2014/main" id="{57CB3854-6083-B2A4-7F00-6F6605FEF62D}"/>
              </a:ext>
            </a:extLst>
          </p:cNvPr>
          <p:cNvCxnSpPr>
            <a:cxnSpLocks/>
          </p:cNvCxnSpPr>
          <p:nvPr/>
        </p:nvCxnSpPr>
        <p:spPr>
          <a:xfrm flipV="1">
            <a:off x="3522024" y="2168368"/>
            <a:ext cx="3522022" cy="133665"/>
          </a:xfrm>
          <a:prstGeom prst="curvedConnector4">
            <a:avLst>
              <a:gd name="adj1" fmla="val 35946"/>
              <a:gd name="adj2" fmla="val 440355"/>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1" name="Connector: Curved 50">
            <a:extLst>
              <a:ext uri="{FF2B5EF4-FFF2-40B4-BE49-F238E27FC236}">
                <a16:creationId xmlns:a16="http://schemas.microsoft.com/office/drawing/2014/main" id="{57E92BD6-3DEA-42B7-1FAA-E06F5ED31342}"/>
              </a:ext>
            </a:extLst>
          </p:cNvPr>
          <p:cNvCxnSpPr>
            <a:cxnSpLocks/>
          </p:cNvCxnSpPr>
          <p:nvPr/>
        </p:nvCxnSpPr>
        <p:spPr>
          <a:xfrm rot="5400000">
            <a:off x="6305562" y="4371001"/>
            <a:ext cx="682000" cy="2193544"/>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3" name="Connector: Curved 52">
            <a:extLst>
              <a:ext uri="{FF2B5EF4-FFF2-40B4-BE49-F238E27FC236}">
                <a16:creationId xmlns:a16="http://schemas.microsoft.com/office/drawing/2014/main" id="{CDAE2633-DFA4-D1B6-FA3A-DB52C091E9F5}"/>
              </a:ext>
            </a:extLst>
          </p:cNvPr>
          <p:cNvCxnSpPr>
            <a:cxnSpLocks/>
            <a:endCxn id="34" idx="4"/>
          </p:cNvCxnSpPr>
          <p:nvPr/>
        </p:nvCxnSpPr>
        <p:spPr>
          <a:xfrm rot="10800000">
            <a:off x="2015809" y="4003314"/>
            <a:ext cx="1733971" cy="1800320"/>
          </a:xfrm>
          <a:prstGeom prst="curvedConnector2">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55" name="Connector: Curved 54">
            <a:extLst>
              <a:ext uri="{FF2B5EF4-FFF2-40B4-BE49-F238E27FC236}">
                <a16:creationId xmlns:a16="http://schemas.microsoft.com/office/drawing/2014/main" id="{0408DF23-632A-C4EE-19C8-9E3C67D87697}"/>
              </a:ext>
            </a:extLst>
          </p:cNvPr>
          <p:cNvCxnSpPr>
            <a:cxnSpLocks/>
            <a:stCxn id="34" idx="0"/>
          </p:cNvCxnSpPr>
          <p:nvPr/>
        </p:nvCxnSpPr>
        <p:spPr>
          <a:xfrm rot="5400000" flipH="1" flipV="1">
            <a:off x="2007437" y="2668735"/>
            <a:ext cx="622950" cy="606208"/>
          </a:xfrm>
          <a:prstGeom prst="curvedConnector3">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83" name="Connector: Curved 82">
            <a:extLst>
              <a:ext uri="{FF2B5EF4-FFF2-40B4-BE49-F238E27FC236}">
                <a16:creationId xmlns:a16="http://schemas.microsoft.com/office/drawing/2014/main" id="{8B2266D4-884D-1435-4B50-3680E1037987}"/>
              </a:ext>
            </a:extLst>
          </p:cNvPr>
          <p:cNvCxnSpPr>
            <a:cxnSpLocks/>
          </p:cNvCxnSpPr>
          <p:nvPr/>
        </p:nvCxnSpPr>
        <p:spPr>
          <a:xfrm rot="16200000" flipH="1">
            <a:off x="6634486" y="3297925"/>
            <a:ext cx="1518406" cy="699290"/>
          </a:xfrm>
          <a:prstGeom prst="curvedConnector3">
            <a:avLst>
              <a:gd name="adj1" fmla="val 50000"/>
            </a:avLst>
          </a:prstGeom>
          <a:ln>
            <a:solidFill>
              <a:schemeClr val="tx2"/>
            </a:solidFill>
            <a:prstDash val="solid"/>
          </a:ln>
        </p:spPr>
        <p:style>
          <a:lnRef idx="1">
            <a:schemeClr val="accent1"/>
          </a:lnRef>
          <a:fillRef idx="0">
            <a:schemeClr val="accent1"/>
          </a:fillRef>
          <a:effectRef idx="0">
            <a:schemeClr val="accent1"/>
          </a:effectRef>
          <a:fontRef idx="minor">
            <a:schemeClr val="tx1"/>
          </a:fontRef>
        </p:style>
      </p:cxnSp>
      <p:cxnSp>
        <p:nvCxnSpPr>
          <p:cNvPr id="101" name="Connector: Curved 100">
            <a:extLst>
              <a:ext uri="{FF2B5EF4-FFF2-40B4-BE49-F238E27FC236}">
                <a16:creationId xmlns:a16="http://schemas.microsoft.com/office/drawing/2014/main" id="{01E52426-E2F0-2D29-29B6-53A5D31A1E68}"/>
              </a:ext>
            </a:extLst>
          </p:cNvPr>
          <p:cNvCxnSpPr>
            <a:cxnSpLocks/>
            <a:stCxn id="16" idx="6"/>
            <a:endCxn id="10" idx="2"/>
          </p:cNvCxnSpPr>
          <p:nvPr/>
        </p:nvCxnSpPr>
        <p:spPr>
          <a:xfrm flipV="1">
            <a:off x="8034044" y="2050386"/>
            <a:ext cx="426500" cy="47582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Connector: Curved 102">
            <a:extLst>
              <a:ext uri="{FF2B5EF4-FFF2-40B4-BE49-F238E27FC236}">
                <a16:creationId xmlns:a16="http://schemas.microsoft.com/office/drawing/2014/main" id="{1A2A291B-2280-DCEF-64E7-0E7C3B3E4985}"/>
              </a:ext>
            </a:extLst>
          </p:cNvPr>
          <p:cNvCxnSpPr>
            <a:cxnSpLocks/>
          </p:cNvCxnSpPr>
          <p:nvPr/>
        </p:nvCxnSpPr>
        <p:spPr>
          <a:xfrm rot="10800000" flipV="1">
            <a:off x="4955989" y="2539965"/>
            <a:ext cx="1098058" cy="829476"/>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Connector: Curved 104">
            <a:extLst>
              <a:ext uri="{FF2B5EF4-FFF2-40B4-BE49-F238E27FC236}">
                <a16:creationId xmlns:a16="http://schemas.microsoft.com/office/drawing/2014/main" id="{9B4CDC81-D4CE-2946-2526-DEFF70E9326C}"/>
              </a:ext>
            </a:extLst>
          </p:cNvPr>
          <p:cNvCxnSpPr>
            <a:cxnSpLocks/>
            <a:stCxn id="34" idx="6"/>
          </p:cNvCxnSpPr>
          <p:nvPr/>
        </p:nvCxnSpPr>
        <p:spPr>
          <a:xfrm flipV="1">
            <a:off x="2915808" y="3339427"/>
            <a:ext cx="1230874" cy="303887"/>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Connector: Curved 108">
            <a:extLst>
              <a:ext uri="{FF2B5EF4-FFF2-40B4-BE49-F238E27FC236}">
                <a16:creationId xmlns:a16="http://schemas.microsoft.com/office/drawing/2014/main" id="{770F4350-37DF-AB57-2167-214DADBE6606}"/>
              </a:ext>
            </a:extLst>
          </p:cNvPr>
          <p:cNvCxnSpPr>
            <a:cxnSpLocks/>
          </p:cNvCxnSpPr>
          <p:nvPr/>
        </p:nvCxnSpPr>
        <p:spPr>
          <a:xfrm flipH="1">
            <a:off x="8247290" y="4780259"/>
            <a:ext cx="396044" cy="1062387"/>
          </a:xfrm>
          <a:prstGeom prst="curvedConnector4">
            <a:avLst>
              <a:gd name="adj1" fmla="val -57721"/>
              <a:gd name="adj2" fmla="val 6694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Connector: Curved 110">
            <a:extLst>
              <a:ext uri="{FF2B5EF4-FFF2-40B4-BE49-F238E27FC236}">
                <a16:creationId xmlns:a16="http://schemas.microsoft.com/office/drawing/2014/main" id="{38115D02-1A36-6A71-D139-A338FB0EB4D2}"/>
              </a:ext>
            </a:extLst>
          </p:cNvPr>
          <p:cNvCxnSpPr>
            <a:cxnSpLocks/>
          </p:cNvCxnSpPr>
          <p:nvPr/>
        </p:nvCxnSpPr>
        <p:spPr>
          <a:xfrm rot="10800000">
            <a:off x="6175112" y="4760595"/>
            <a:ext cx="668222" cy="19664"/>
          </a:xfrm>
          <a:prstGeom prst="curvedConnector3">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Connector: Curved 113">
            <a:extLst>
              <a:ext uri="{FF2B5EF4-FFF2-40B4-BE49-F238E27FC236}">
                <a16:creationId xmlns:a16="http://schemas.microsoft.com/office/drawing/2014/main" id="{B9133C76-35B2-9CC0-212D-B7A399BD010C}"/>
              </a:ext>
            </a:extLst>
          </p:cNvPr>
          <p:cNvCxnSpPr>
            <a:cxnSpLocks/>
            <a:stCxn id="17" idx="1"/>
            <a:endCxn id="14" idx="3"/>
          </p:cNvCxnSpPr>
          <p:nvPr/>
        </p:nvCxnSpPr>
        <p:spPr>
          <a:xfrm rot="10800000">
            <a:off x="1114820" y="5517233"/>
            <a:ext cx="1266842" cy="889031"/>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Connector: Curved 115">
            <a:extLst>
              <a:ext uri="{FF2B5EF4-FFF2-40B4-BE49-F238E27FC236}">
                <a16:creationId xmlns:a16="http://schemas.microsoft.com/office/drawing/2014/main" id="{E8F4B162-19F6-2FA0-8F7E-B3CE841CC6C4}"/>
              </a:ext>
            </a:extLst>
          </p:cNvPr>
          <p:cNvCxnSpPr>
            <a:cxnSpLocks/>
            <a:stCxn id="17" idx="3"/>
            <a:endCxn id="13" idx="4"/>
          </p:cNvCxnSpPr>
          <p:nvPr/>
        </p:nvCxnSpPr>
        <p:spPr>
          <a:xfrm flipV="1">
            <a:off x="3437020" y="6165304"/>
            <a:ext cx="1212767" cy="24095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4" name="Connector: Curved 133">
            <a:extLst>
              <a:ext uri="{FF2B5EF4-FFF2-40B4-BE49-F238E27FC236}">
                <a16:creationId xmlns:a16="http://schemas.microsoft.com/office/drawing/2014/main" id="{9BF88805-EA13-5E5E-8EE2-2D2DE492C2C1}"/>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6" name="Connector: Curved 135">
            <a:extLst>
              <a:ext uri="{FF2B5EF4-FFF2-40B4-BE49-F238E27FC236}">
                <a16:creationId xmlns:a16="http://schemas.microsoft.com/office/drawing/2014/main" id="{CE17A0F8-58F2-26F4-EC52-889C6EBE64FF}"/>
              </a:ext>
            </a:extLst>
          </p:cNvPr>
          <p:cNvCxnSpPr>
            <a:cxnSpLocks/>
            <a:stCxn id="8" idx="7"/>
            <a:endCxn id="3" idx="3"/>
          </p:cNvCxnSpPr>
          <p:nvPr/>
        </p:nvCxnSpPr>
        <p:spPr>
          <a:xfrm rot="5400000" flipH="1" flipV="1">
            <a:off x="3314025" y="1318098"/>
            <a:ext cx="673773" cy="784984"/>
          </a:xfrm>
          <a:prstGeom prst="curvedConnector4">
            <a:avLst>
              <a:gd name="adj1" fmla="val 23472"/>
              <a:gd name="adj2" fmla="val 12912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4" name="Connector: Curved 153">
            <a:extLst>
              <a:ext uri="{FF2B5EF4-FFF2-40B4-BE49-F238E27FC236}">
                <a16:creationId xmlns:a16="http://schemas.microsoft.com/office/drawing/2014/main" id="{2D448155-3AFB-6972-813E-20D211822FBA}"/>
              </a:ext>
            </a:extLst>
          </p:cNvPr>
          <p:cNvCxnSpPr>
            <a:cxnSpLocks/>
            <a:stCxn id="34" idx="2"/>
            <a:endCxn id="24" idx="2"/>
          </p:cNvCxnSpPr>
          <p:nvPr/>
        </p:nvCxnSpPr>
        <p:spPr>
          <a:xfrm rot="10800000">
            <a:off x="608002" y="3281218"/>
            <a:ext cx="507806" cy="362096"/>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Connector: Curved 155">
            <a:extLst>
              <a:ext uri="{FF2B5EF4-FFF2-40B4-BE49-F238E27FC236}">
                <a16:creationId xmlns:a16="http://schemas.microsoft.com/office/drawing/2014/main" id="{9FCEB1E1-44E2-9FB3-443B-800A7DA0E444}"/>
              </a:ext>
            </a:extLst>
          </p:cNvPr>
          <p:cNvCxnSpPr>
            <a:cxnSpLocks/>
            <a:endCxn id="22" idx="2"/>
          </p:cNvCxnSpPr>
          <p:nvPr/>
        </p:nvCxnSpPr>
        <p:spPr>
          <a:xfrm rot="5400000" flipH="1" flipV="1">
            <a:off x="415359" y="2368924"/>
            <a:ext cx="600939" cy="215650"/>
          </a:xfrm>
          <a:prstGeom prst="curvedConnector3">
            <a:avLst>
              <a:gd name="adj1" fmla="val 50000"/>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1716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675467"/>
            <a:ext cx="8496943" cy="2913773"/>
          </a:xfrm>
        </p:spPr>
        <p:txBody>
          <a:bodyPr>
            <a:normAutofit/>
          </a:bodyPr>
          <a:lstStyle/>
          <a:p>
            <a:pPr marL="0" indent="0" algn="just">
              <a:buNone/>
            </a:pPr>
            <a:r>
              <a:rPr lang="en-GB" sz="1300" dirty="0">
                <a:solidFill>
                  <a:schemeClr val="tx1"/>
                </a:solidFill>
              </a:rPr>
              <a:t>Assets remain on the register until the IAO can provide assurance to the SIRO via the completion of an Asset Decommissioning Form that the asset has been fully decommissioned.</a:t>
            </a:r>
          </a:p>
          <a:p>
            <a:pPr marL="0" indent="0" algn="just">
              <a:buNone/>
            </a:pPr>
            <a:endParaRPr lang="en-GB" sz="1300" dirty="0">
              <a:solidFill>
                <a:schemeClr val="tx1"/>
              </a:solidFill>
            </a:endParaRPr>
          </a:p>
          <a:p>
            <a:pPr marL="0" indent="0" algn="just">
              <a:buNone/>
            </a:pPr>
            <a:r>
              <a:rPr lang="en-GB" sz="1300" dirty="0">
                <a:solidFill>
                  <a:schemeClr val="tx1"/>
                </a:solidFill>
              </a:rPr>
              <a:t>The decommissioning form will seek assurance on aspects such as:</a:t>
            </a:r>
          </a:p>
          <a:p>
            <a:pPr algn="just"/>
            <a:r>
              <a:rPr lang="en-GB" sz="1300" dirty="0">
                <a:solidFill>
                  <a:schemeClr val="tx1"/>
                </a:solidFill>
              </a:rPr>
              <a:t>Uninstalling Software</a:t>
            </a:r>
          </a:p>
          <a:p>
            <a:pPr algn="just"/>
            <a:r>
              <a:rPr lang="en-GB" sz="1300" dirty="0">
                <a:solidFill>
                  <a:schemeClr val="tx1"/>
                </a:solidFill>
              </a:rPr>
              <a:t>Removing Hardware</a:t>
            </a:r>
          </a:p>
          <a:p>
            <a:pPr algn="just"/>
            <a:r>
              <a:rPr lang="en-GB" sz="1300" dirty="0">
                <a:solidFill>
                  <a:schemeClr val="tx1"/>
                </a:solidFill>
              </a:rPr>
              <a:t>Physically destruction of any device or removable storage (hard-drives/flash-drives) </a:t>
            </a:r>
          </a:p>
          <a:p>
            <a:pPr algn="just"/>
            <a:r>
              <a:rPr lang="en-GB" sz="1300" dirty="0">
                <a:solidFill>
                  <a:schemeClr val="tx1"/>
                </a:solidFill>
              </a:rPr>
              <a:t>Identifying retention requirements for the stored data</a:t>
            </a:r>
          </a:p>
          <a:p>
            <a:pPr algn="just"/>
            <a:r>
              <a:rPr lang="en-GB" sz="1300" dirty="0">
                <a:solidFill>
                  <a:schemeClr val="tx1"/>
                </a:solidFill>
              </a:rPr>
              <a:t>Migrating/Archiving of historic Data (transference to Secondary Asset)</a:t>
            </a:r>
          </a:p>
          <a:p>
            <a:pPr algn="just"/>
            <a:r>
              <a:rPr lang="en-GB" sz="1300" dirty="0">
                <a:solidFill>
                  <a:schemeClr val="tx1"/>
                </a:solidFill>
              </a:rPr>
              <a:t>Confirmation/ Sign off from</a:t>
            </a:r>
            <a:r>
              <a:rPr lang="en-GB" sz="1300" u="sng" dirty="0">
                <a:solidFill>
                  <a:schemeClr val="tx1"/>
                </a:solidFill>
              </a:rPr>
              <a:t> IT, </a:t>
            </a:r>
            <a:r>
              <a:rPr lang="en-GB" sz="1300" dirty="0">
                <a:solidFill>
                  <a:schemeClr val="tx1"/>
                </a:solidFill>
              </a:rPr>
              <a:t> suppliers &amp; Third parties that system has been uninstalled</a:t>
            </a:r>
          </a:p>
          <a:p>
            <a:pPr algn="just"/>
            <a:r>
              <a:rPr lang="en-GB" sz="1300" dirty="0">
                <a:solidFill>
                  <a:schemeClr val="tx1"/>
                </a:solidFill>
              </a:rPr>
              <a:t>End of Information Sharing Agreements </a:t>
            </a:r>
          </a:p>
          <a:p>
            <a:pPr marL="0" indent="0">
              <a:buNone/>
            </a:pPr>
            <a:endParaRPr lang="en-GB" dirty="0"/>
          </a:p>
        </p:txBody>
      </p:sp>
      <p:sp>
        <p:nvSpPr>
          <p:cNvPr id="3" name="Title 2"/>
          <p:cNvSpPr>
            <a:spLocks noGrp="1"/>
          </p:cNvSpPr>
          <p:nvPr>
            <p:ph type="title"/>
          </p:nvPr>
        </p:nvSpPr>
        <p:spPr/>
        <p:txBody>
          <a:bodyPr/>
          <a:lstStyle/>
          <a:p>
            <a:r>
              <a:rPr lang="en-GB" dirty="0"/>
              <a:t>Decommissioning</a:t>
            </a:r>
          </a:p>
        </p:txBody>
      </p:sp>
    </p:spTree>
    <p:extLst>
      <p:ext uri="{BB962C8B-B14F-4D97-AF65-F5344CB8AC3E}">
        <p14:creationId xmlns:p14="http://schemas.microsoft.com/office/powerpoint/2010/main" val="23047422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6ED2E4-4F21-250C-BDAB-67CC36E4F629}"/>
              </a:ext>
            </a:extLst>
          </p:cNvPr>
          <p:cNvSpPr>
            <a:spLocks noGrp="1"/>
          </p:cNvSpPr>
          <p:nvPr>
            <p:ph type="title"/>
          </p:nvPr>
        </p:nvSpPr>
        <p:spPr>
          <a:xfrm>
            <a:off x="457200" y="2802636"/>
            <a:ext cx="8229600" cy="1252728"/>
          </a:xfrm>
        </p:spPr>
        <p:txBody>
          <a:bodyPr/>
          <a:lstStyle/>
          <a:p>
            <a:r>
              <a:rPr lang="en-GB" dirty="0">
                <a:solidFill>
                  <a:schemeClr val="accent2"/>
                </a:solidFill>
              </a:rPr>
              <a:t>Legislation</a:t>
            </a:r>
          </a:p>
        </p:txBody>
      </p:sp>
    </p:spTree>
    <p:extLst>
      <p:ext uri="{BB962C8B-B14F-4D97-AF65-F5344CB8AC3E}">
        <p14:creationId xmlns:p14="http://schemas.microsoft.com/office/powerpoint/2010/main" val="22372925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79512" y="1916832"/>
            <a:ext cx="8856984" cy="4176464"/>
          </a:xfrm>
        </p:spPr>
        <p:txBody>
          <a:bodyPr>
            <a:noAutofit/>
          </a:bodyPr>
          <a:lstStyle/>
          <a:p>
            <a:pPr marL="0" indent="0" algn="just">
              <a:buNone/>
            </a:pPr>
            <a:r>
              <a:rPr lang="en-GB" sz="1400" b="1" dirty="0"/>
              <a:t>The General Data Protection Regulation (GDPR) &amp; Data Protection Acts 2018</a:t>
            </a:r>
          </a:p>
          <a:p>
            <a:pPr marL="0" indent="0" algn="just">
              <a:buNone/>
            </a:pPr>
            <a:r>
              <a:rPr lang="en-GB" sz="1200" dirty="0">
                <a:solidFill>
                  <a:schemeClr val="tx1"/>
                </a:solidFill>
              </a:rPr>
              <a:t>The </a:t>
            </a:r>
            <a:r>
              <a:rPr lang="en-GB" sz="1200" i="1" dirty="0">
                <a:solidFill>
                  <a:schemeClr val="tx1"/>
                </a:solidFill>
              </a:rPr>
              <a:t>Data Protection Act 2018</a:t>
            </a:r>
            <a:r>
              <a:rPr lang="en-GB" sz="1200" dirty="0">
                <a:solidFill>
                  <a:schemeClr val="tx1"/>
                </a:solidFill>
              </a:rPr>
              <a:t> is the UK legislation that sets out the rules for processing information of identifiable living individuals. These rules are categorised under key principles which organisations collecting or processing data must adhere to as part of their responsibilities as a data controller or data processor.</a:t>
            </a:r>
          </a:p>
          <a:p>
            <a:pPr marL="0" indent="0" algn="just">
              <a:buNone/>
            </a:pPr>
            <a:endParaRPr lang="en-GB" sz="1200" dirty="0">
              <a:solidFill>
                <a:schemeClr val="tx1"/>
              </a:solidFill>
            </a:endParaRPr>
          </a:p>
          <a:p>
            <a:pPr marL="0" indent="0" algn="just">
              <a:buNone/>
            </a:pPr>
            <a:r>
              <a:rPr lang="en-GB" sz="1200" dirty="0">
                <a:solidFill>
                  <a:schemeClr val="tx1"/>
                </a:solidFill>
              </a:rPr>
              <a:t>Under the Data Protection Act/GDPR the ICO may, in certain circumstances enforce a monetary penalty notice when principles of the act are breached.</a:t>
            </a:r>
          </a:p>
          <a:p>
            <a:pPr marL="0" indent="0" algn="just">
              <a:buNone/>
            </a:pPr>
            <a:endParaRPr lang="en-GB" sz="1200" dirty="0">
              <a:solidFill>
                <a:schemeClr val="tx1"/>
              </a:solidFill>
            </a:endParaRPr>
          </a:p>
          <a:p>
            <a:pPr marL="0" indent="0" algn="just">
              <a:buNone/>
            </a:pPr>
            <a:r>
              <a:rPr lang="en-GB" sz="1200" dirty="0">
                <a:solidFill>
                  <a:schemeClr val="tx1"/>
                </a:solidFill>
              </a:rPr>
              <a:t>Personal data is defined under UK GDPR as “Any information relating to an identified or identifiable natural person ('Data subject’). </a:t>
            </a:r>
          </a:p>
          <a:p>
            <a:pPr marL="0" indent="0" algn="just">
              <a:buNone/>
            </a:pPr>
            <a:r>
              <a:rPr lang="en-GB" sz="1200" dirty="0">
                <a:solidFill>
                  <a:schemeClr val="tx1"/>
                </a:solidFill>
              </a:rPr>
              <a:t>To clarify this an identifiable natural person is one who can be identified, directly or indirectly, in particular by reference to an identifier such as a name, an identification number, location data, an online identifier or to one or more factors specific to the physical, physiological, genetic, mental, economic, cultural or social identity of that natural person.”</a:t>
            </a:r>
          </a:p>
          <a:p>
            <a:pPr marL="0" indent="0" algn="just">
              <a:buNone/>
            </a:pPr>
            <a:endParaRPr lang="en-GB" sz="1200" dirty="0"/>
          </a:p>
        </p:txBody>
      </p:sp>
      <p:pic>
        <p:nvPicPr>
          <p:cNvPr id="11266" name="Picture 2" descr="Z:\Images\law.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4221088"/>
            <a:ext cx="2587352" cy="2587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335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95536" y="1412776"/>
            <a:ext cx="8496944" cy="5112568"/>
          </a:xfrm>
        </p:spPr>
        <p:txBody>
          <a:bodyPr>
            <a:normAutofit fontScale="32500" lnSpcReduction="20000"/>
          </a:bodyPr>
          <a:lstStyle/>
          <a:p>
            <a:pPr marL="0" indent="0">
              <a:buNone/>
            </a:pPr>
            <a:endParaRPr lang="en-GB" dirty="0"/>
          </a:p>
          <a:p>
            <a:pPr marL="0" indent="0">
              <a:buNone/>
            </a:pPr>
            <a:r>
              <a:rPr lang="en-GB" sz="4300" b="1" dirty="0"/>
              <a:t>Principles for Processing Personal Data </a:t>
            </a:r>
          </a:p>
          <a:p>
            <a:pPr marL="0" indent="0">
              <a:buNone/>
            </a:pPr>
            <a:r>
              <a:rPr lang="en-GB" sz="3700" dirty="0">
                <a:solidFill>
                  <a:schemeClr val="tx1"/>
                </a:solidFill>
              </a:rPr>
              <a:t>The processing of personal information must be done lawfully according to the following Data Protection principles. </a:t>
            </a:r>
          </a:p>
          <a:p>
            <a:pPr marL="0" indent="0">
              <a:buNone/>
            </a:pPr>
            <a:endParaRPr lang="en-GB" sz="3700" dirty="0">
              <a:solidFill>
                <a:schemeClr val="tx1"/>
              </a:solidFill>
            </a:endParaRPr>
          </a:p>
          <a:p>
            <a:pPr marL="0" indent="0">
              <a:buNone/>
            </a:pPr>
            <a:r>
              <a:rPr lang="en-GB" sz="3700" dirty="0">
                <a:solidFill>
                  <a:schemeClr val="tx1"/>
                </a:solidFill>
              </a:rPr>
              <a:t>Personal data shall be:</a:t>
            </a:r>
          </a:p>
          <a:p>
            <a:pPr marL="457200" indent="-457200">
              <a:buFont typeface="+mj-lt"/>
              <a:buAutoNum type="arabicPeriod"/>
            </a:pPr>
            <a:r>
              <a:rPr lang="en-GB" sz="3700" dirty="0">
                <a:solidFill>
                  <a:schemeClr val="tx1"/>
                </a:solidFill>
              </a:rPr>
              <a:t>Processed lawfully, fairly and in a transparent manner in relation to the data subject.</a:t>
            </a:r>
          </a:p>
          <a:p>
            <a:pPr marL="457200" indent="-457200">
              <a:buFont typeface="+mj-lt"/>
              <a:buAutoNum type="arabicPeriod"/>
            </a:pPr>
            <a:r>
              <a:rPr lang="en-GB" sz="3700" dirty="0">
                <a:solidFill>
                  <a:schemeClr val="tx1"/>
                </a:solidFill>
              </a:rPr>
              <a:t>Collected for specified, explicit and legitimate purposes and not further processed in a manner that is incompatible with those purposes.</a:t>
            </a:r>
          </a:p>
          <a:p>
            <a:pPr marL="457200" indent="-457200">
              <a:buFont typeface="+mj-lt"/>
              <a:buAutoNum type="arabicPeriod"/>
            </a:pPr>
            <a:r>
              <a:rPr lang="en-GB" sz="3700" dirty="0">
                <a:solidFill>
                  <a:schemeClr val="tx1"/>
                </a:solidFill>
              </a:rPr>
              <a:t>Adequate, relevant and limited to what is necessary in relation to the purposes for which they are processed.</a:t>
            </a:r>
          </a:p>
          <a:p>
            <a:pPr marL="457200" indent="-457200">
              <a:buFont typeface="+mj-lt"/>
              <a:buAutoNum type="arabicPeriod"/>
            </a:pPr>
            <a:r>
              <a:rPr lang="en-GB" sz="3700" dirty="0">
                <a:solidFill>
                  <a:schemeClr val="tx1"/>
                </a:solidFill>
              </a:rPr>
              <a:t>Accurate and, where necessary, kept up to date; every reasonable step must be taken to ensure that personal data that are inaccurate, having regard to the purposes for which they are processed, are erased or rectified without delay.</a:t>
            </a:r>
          </a:p>
          <a:p>
            <a:pPr marL="457200" indent="-457200">
              <a:buFont typeface="+mj-lt"/>
              <a:buAutoNum type="arabicPeriod"/>
            </a:pPr>
            <a:r>
              <a:rPr lang="en-GB" sz="3700" dirty="0">
                <a:solidFill>
                  <a:schemeClr val="tx1"/>
                </a:solidFill>
              </a:rPr>
              <a:t>Kept in a form which permits identification of data subjects for no longer than is necessary for the purposes for which the personal data are processed.</a:t>
            </a:r>
          </a:p>
          <a:p>
            <a:pPr marL="457200" indent="-457200">
              <a:buFont typeface="+mj-lt"/>
              <a:buAutoNum type="arabicPeriod"/>
            </a:pPr>
            <a:r>
              <a:rPr lang="en-GB" sz="3700" dirty="0">
                <a:solidFill>
                  <a:schemeClr val="tx1"/>
                </a:solidFill>
              </a:rPr>
              <a:t>Processed in a manner that ensures appropriate security of the personal data, including protection against unauthorised or unlawful processing and against accidental loss, destruction or damage, using appropriate technical or organisational measures.</a:t>
            </a:r>
          </a:p>
          <a:p>
            <a:pPr marL="457200" indent="-457200">
              <a:buFont typeface="+mj-lt"/>
              <a:buAutoNum type="arabicPeriod"/>
            </a:pPr>
            <a:r>
              <a:rPr lang="en-GB" sz="3700" dirty="0">
                <a:solidFill>
                  <a:schemeClr val="tx1"/>
                </a:solidFill>
              </a:rPr>
              <a:t>Accountability – you are required to take responsibility for what you do with personal data and how you comply with the other principles above. You must have proportionate measures and records in place to demonstrate your compliance.</a:t>
            </a:r>
          </a:p>
          <a:p>
            <a:pPr marL="0" indent="0">
              <a:buNone/>
            </a:pPr>
            <a:endParaRPr lang="en-GB" sz="3700" dirty="0">
              <a:solidFill>
                <a:schemeClr val="tx1"/>
              </a:solidFill>
            </a:endParaRPr>
          </a:p>
          <a:p>
            <a:pPr marL="0" indent="0">
              <a:buNone/>
            </a:pPr>
            <a:r>
              <a:rPr lang="en-GB" sz="3700" dirty="0">
                <a:solidFill>
                  <a:schemeClr val="tx1"/>
                </a:solidFill>
              </a:rPr>
              <a:t>GDPR has also brought the ideas of security by security by design and by default into regulations. It encourages the use of controls such as encryption and pseudonymisation.</a:t>
            </a:r>
          </a:p>
          <a:p>
            <a:endParaRPr lang="en-GB" sz="2200" dirty="0">
              <a:solidFill>
                <a:schemeClr val="tx1"/>
              </a:solidFill>
            </a:endParaRPr>
          </a:p>
        </p:txBody>
      </p:sp>
    </p:spTree>
    <p:extLst>
      <p:ext uri="{BB962C8B-B14F-4D97-AF65-F5344CB8AC3E}">
        <p14:creationId xmlns:p14="http://schemas.microsoft.com/office/powerpoint/2010/main" val="1151394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D1F56-0E1D-87D5-9907-624CD7469122}"/>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Information Asset Due-Diligence &amp; Lifecycle of an Asset</a:t>
            </a:r>
          </a:p>
        </p:txBody>
      </p:sp>
    </p:spTree>
    <p:extLst>
      <p:ext uri="{BB962C8B-B14F-4D97-AF65-F5344CB8AC3E}">
        <p14:creationId xmlns:p14="http://schemas.microsoft.com/office/powerpoint/2010/main" val="41366236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348880"/>
            <a:ext cx="8676952" cy="5040560"/>
          </a:xfrm>
        </p:spPr>
        <p:txBody>
          <a:bodyPr>
            <a:normAutofit/>
          </a:bodyPr>
          <a:lstStyle/>
          <a:p>
            <a:pPr marL="0" indent="0" algn="just">
              <a:buNone/>
            </a:pPr>
            <a:endParaRPr lang="en-GB" sz="1200" b="1" dirty="0"/>
          </a:p>
          <a:p>
            <a:pPr marL="0" indent="0" algn="just">
              <a:buNone/>
            </a:pPr>
            <a:r>
              <a:rPr lang="en-GB" sz="1200" dirty="0">
                <a:solidFill>
                  <a:schemeClr val="tx1"/>
                </a:solidFill>
              </a:rPr>
              <a:t>When handling confidential information you should always consider the Caldicott Principles:</a:t>
            </a:r>
          </a:p>
          <a:p>
            <a:pPr marL="0" indent="0" algn="just">
              <a:buNone/>
            </a:pPr>
            <a:endParaRPr lang="en-GB" sz="1200" b="1" dirty="0"/>
          </a:p>
          <a:p>
            <a:pPr marL="0" indent="0" algn="just">
              <a:buNone/>
            </a:pPr>
            <a:r>
              <a:rPr lang="en-GB" sz="1200" b="1" dirty="0"/>
              <a:t>Caldicott Principle 1: </a:t>
            </a:r>
            <a:r>
              <a:rPr lang="en-GB" sz="1200" dirty="0">
                <a:solidFill>
                  <a:schemeClr val="tx1"/>
                </a:solidFill>
              </a:rPr>
              <a:t>Do you have a justified purpose for using this confidential information? The purpose for using confidential information should be justified, which means making sure there is a valid reason for using it to carry out that particular purpose</a:t>
            </a:r>
          </a:p>
          <a:p>
            <a:pPr marL="0" indent="0" algn="just">
              <a:buNone/>
            </a:pPr>
            <a:endParaRPr lang="en-GB" sz="1200" b="1" dirty="0"/>
          </a:p>
          <a:p>
            <a:pPr marL="0" indent="0" algn="just">
              <a:buNone/>
            </a:pPr>
            <a:r>
              <a:rPr lang="en-GB" sz="1200" b="1" dirty="0"/>
              <a:t>Caldicott Principle 2: </a:t>
            </a:r>
            <a:r>
              <a:rPr lang="en-GB" sz="1200" dirty="0">
                <a:solidFill>
                  <a:schemeClr val="tx1"/>
                </a:solidFill>
              </a:rPr>
              <a:t>Are you using it because it is absolutely necessary to do so? The use of confidential information must be absolutely necessary to carry out the stated purpose.</a:t>
            </a:r>
          </a:p>
          <a:p>
            <a:pPr marL="0" indent="0" algn="just">
              <a:buNone/>
            </a:pPr>
            <a:endParaRPr lang="en-GB" sz="1200" b="1" dirty="0"/>
          </a:p>
          <a:p>
            <a:pPr marL="0" indent="0" algn="just">
              <a:buNone/>
            </a:pPr>
            <a:r>
              <a:rPr lang="en-GB" sz="1200" b="1" dirty="0"/>
              <a:t>Caldicott Principle 3:</a:t>
            </a:r>
            <a:r>
              <a:rPr lang="en-GB" sz="1200" dirty="0">
                <a:solidFill>
                  <a:schemeClr val="tx1"/>
                </a:solidFill>
              </a:rPr>
              <a:t> Are you using the minimum information required? If it is necessary to use confidential information, it should include only the minimum that’s needed to carry out the purpose.</a:t>
            </a:r>
          </a:p>
          <a:p>
            <a:pPr marL="0" indent="0" algn="just">
              <a:buNone/>
            </a:pPr>
            <a:endParaRPr lang="en-GB" sz="1200" b="1" dirty="0"/>
          </a:p>
          <a:p>
            <a:pPr marL="0" indent="0" algn="just">
              <a:buNone/>
            </a:pPr>
            <a:r>
              <a:rPr lang="en-GB" sz="1200" b="1" dirty="0"/>
              <a:t>Caldicott Principle 4:</a:t>
            </a:r>
            <a:r>
              <a:rPr lang="en-GB" sz="1200" dirty="0">
                <a:solidFill>
                  <a:schemeClr val="tx1"/>
                </a:solidFill>
              </a:rPr>
              <a:t> Are you allowing access to this information on a strict need-to-know basis only? Before confidential information is accessed, a quick assessment should be made to determine whether it is actually needed for the stated purpose. If the intention is to share the information, it should only be shared with those who need it to carry out their role.</a:t>
            </a:r>
          </a:p>
        </p:txBody>
      </p:sp>
      <p:sp>
        <p:nvSpPr>
          <p:cNvPr id="3" name="Title 2"/>
          <p:cNvSpPr>
            <a:spLocks noGrp="1"/>
          </p:cNvSpPr>
          <p:nvPr>
            <p:ph type="title"/>
          </p:nvPr>
        </p:nvSpPr>
        <p:spPr/>
        <p:txBody>
          <a:bodyPr/>
          <a:lstStyle/>
          <a:p>
            <a:r>
              <a:rPr lang="en-GB" dirty="0"/>
              <a:t>Caldicott Principles</a:t>
            </a:r>
          </a:p>
        </p:txBody>
      </p:sp>
    </p:spTree>
    <p:extLst>
      <p:ext uri="{BB962C8B-B14F-4D97-AF65-F5344CB8AC3E}">
        <p14:creationId xmlns:p14="http://schemas.microsoft.com/office/powerpoint/2010/main" val="250227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348880"/>
            <a:ext cx="8676952" cy="5040560"/>
          </a:xfrm>
        </p:spPr>
        <p:txBody>
          <a:bodyPr>
            <a:normAutofit fontScale="32500" lnSpcReduction="20000"/>
          </a:bodyPr>
          <a:lstStyle/>
          <a:p>
            <a:pPr marL="0" indent="0" algn="just">
              <a:buNone/>
            </a:pPr>
            <a:endParaRPr lang="en-GB" sz="4400" b="1" dirty="0"/>
          </a:p>
          <a:p>
            <a:pPr marL="0" indent="0" algn="just">
              <a:buNone/>
            </a:pPr>
            <a:endParaRPr lang="en-GB" sz="3700" b="1" dirty="0"/>
          </a:p>
          <a:p>
            <a:pPr marL="0" indent="0" algn="just">
              <a:buNone/>
            </a:pPr>
            <a:r>
              <a:rPr lang="en-GB" sz="4000" b="1" dirty="0"/>
              <a:t>Caldicott </a:t>
            </a:r>
            <a:r>
              <a:rPr lang="en-GB" sz="3700" b="1" dirty="0"/>
              <a:t>Principle 5: </a:t>
            </a:r>
            <a:r>
              <a:rPr lang="en-GB" sz="3700" dirty="0">
                <a:solidFill>
                  <a:schemeClr val="tx1"/>
                </a:solidFill>
              </a:rPr>
              <a:t>Do you understand your responsibility and duty to the subject with regards to keeping their information secure and confidential? Everyone should understand their responsibility for protecting information, which generally requires that training and awareness sessions are put in place. If the intention is to share the information, those people must also be made aware of their own responsibility for protecting information and they must be informed of the restrictions on further sharing.</a:t>
            </a:r>
          </a:p>
          <a:p>
            <a:pPr marL="0" indent="0" algn="just">
              <a:buNone/>
            </a:pPr>
            <a:endParaRPr lang="en-GB" sz="3700" b="1" dirty="0"/>
          </a:p>
          <a:p>
            <a:pPr marL="0" indent="0" algn="just">
              <a:buNone/>
            </a:pPr>
            <a:r>
              <a:rPr lang="en-GB" sz="4000" b="1" dirty="0"/>
              <a:t>Caldicott </a:t>
            </a:r>
            <a:r>
              <a:rPr lang="en-GB" sz="3700" b="1" dirty="0"/>
              <a:t>Principle 6: </a:t>
            </a:r>
            <a:r>
              <a:rPr lang="en-GB" sz="3700" dirty="0">
                <a:solidFill>
                  <a:schemeClr val="tx1"/>
                </a:solidFill>
              </a:rPr>
              <a:t>Do you understand the law and are you complying with the law before handling the confidential information? There are a range of legal obligations to consider when using confidential information. The key ones that must be complied with by law are provided by the common law duty of confidentiality and under the Data Protection Act 2018. If you have a query around the disclosure of medical or other confidential personal information you should go to your Line Manager initially then the IG Manager if you are still not sure. For serious and complex issues your Manager should contact the Caldicott Guardian for advice and guidance.</a:t>
            </a:r>
          </a:p>
          <a:p>
            <a:pPr marL="0" indent="0" algn="just">
              <a:buNone/>
            </a:pPr>
            <a:endParaRPr lang="en-GB" sz="3700" b="1" dirty="0"/>
          </a:p>
          <a:p>
            <a:pPr marL="0" indent="0" algn="just">
              <a:buNone/>
            </a:pPr>
            <a:r>
              <a:rPr lang="en-GB" sz="4000" b="1" dirty="0"/>
              <a:t>Caldicott </a:t>
            </a:r>
            <a:r>
              <a:rPr lang="en-GB" sz="3700" b="1" dirty="0"/>
              <a:t>Principle 7: </a:t>
            </a:r>
            <a:r>
              <a:rPr lang="en-GB" sz="3700" dirty="0">
                <a:solidFill>
                  <a:schemeClr val="tx1"/>
                </a:solidFill>
              </a:rPr>
              <a:t>Do you understand that the duty to share information can be as important as the duty to protect confidentiality? You should have the confidence to share information in the best interests of your patients and service users within the framework set out by these principles. Your organisation should support you to do so by providing you with policies, procedures and training. </a:t>
            </a:r>
          </a:p>
          <a:p>
            <a:pPr marL="0" indent="0" algn="just">
              <a:buNone/>
            </a:pPr>
            <a:endParaRPr lang="en-GB" sz="3700" b="1" dirty="0"/>
          </a:p>
          <a:p>
            <a:pPr marL="0" indent="0" algn="just">
              <a:buNone/>
            </a:pPr>
            <a:r>
              <a:rPr lang="en-GB" sz="4000" b="1" dirty="0"/>
              <a:t>Caldicott </a:t>
            </a:r>
            <a:r>
              <a:rPr lang="en-GB" sz="3700" b="1" dirty="0"/>
              <a:t>Principle 8: </a:t>
            </a:r>
            <a:r>
              <a:rPr lang="en-GB" sz="3700" dirty="0">
                <a:solidFill>
                  <a:schemeClr val="tx1"/>
                </a:solidFill>
              </a:rPr>
              <a:t>Inform patients and service users about how their confidential information is used. A range of steps should be taken to ensure no surprises for patients and service users, so they can have clear expectations about how and why their confidential information is used, and what choices they have about this. These steps will vary depending on the use: as a minimum, this should include providing accessible, relevant and appropriate information - in some cases, greater engagement will be required.</a:t>
            </a:r>
          </a:p>
          <a:p>
            <a:pPr marL="0" indent="0">
              <a:buNone/>
            </a:pPr>
            <a:endParaRPr lang="en-GB" dirty="0"/>
          </a:p>
        </p:txBody>
      </p:sp>
      <p:sp>
        <p:nvSpPr>
          <p:cNvPr id="3" name="Title 2"/>
          <p:cNvSpPr>
            <a:spLocks noGrp="1"/>
          </p:cNvSpPr>
          <p:nvPr>
            <p:ph type="title"/>
          </p:nvPr>
        </p:nvSpPr>
        <p:spPr/>
        <p:txBody>
          <a:bodyPr/>
          <a:lstStyle/>
          <a:p>
            <a:r>
              <a:rPr lang="en-GB" dirty="0"/>
              <a:t>Caldicott Principles</a:t>
            </a:r>
          </a:p>
        </p:txBody>
      </p:sp>
    </p:spTree>
    <p:extLst>
      <p:ext uri="{BB962C8B-B14F-4D97-AF65-F5344CB8AC3E}">
        <p14:creationId xmlns:p14="http://schemas.microsoft.com/office/powerpoint/2010/main" val="25903684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780928"/>
            <a:ext cx="8676952" cy="3312368"/>
          </a:xfrm>
        </p:spPr>
        <p:txBody>
          <a:bodyPr>
            <a:normAutofit/>
          </a:bodyPr>
          <a:lstStyle/>
          <a:p>
            <a:pPr marL="0" indent="0" algn="just">
              <a:buNone/>
            </a:pPr>
            <a:r>
              <a:rPr lang="en-GB" sz="1200" dirty="0">
                <a:solidFill>
                  <a:schemeClr val="tx1"/>
                </a:solidFill>
              </a:rPr>
              <a:t>The Trust may receive requests in relation to your system regarding the individual’s data or the system or service itself. </a:t>
            </a:r>
          </a:p>
          <a:p>
            <a:pPr marL="0" indent="0" algn="just">
              <a:buNone/>
            </a:pPr>
            <a:endParaRPr lang="en-GB" sz="1200" dirty="0">
              <a:solidFill>
                <a:schemeClr val="tx1"/>
              </a:solidFill>
            </a:endParaRPr>
          </a:p>
          <a:p>
            <a:pPr marL="0" indent="0" algn="just">
              <a:buNone/>
            </a:pPr>
            <a:r>
              <a:rPr lang="en-GB" sz="1200" dirty="0">
                <a:solidFill>
                  <a:schemeClr val="tx1"/>
                </a:solidFill>
              </a:rPr>
              <a:t>You are responsible for providing this information within the timeframe outlined below.</a:t>
            </a:r>
          </a:p>
          <a:p>
            <a:pPr algn="just"/>
            <a:r>
              <a:rPr lang="en-GB" sz="1200" dirty="0">
                <a:solidFill>
                  <a:schemeClr val="tx1"/>
                </a:solidFill>
              </a:rPr>
              <a:t>Subject Access requests – </a:t>
            </a:r>
            <a:r>
              <a:rPr lang="en-GB" sz="1600" b="1" dirty="0"/>
              <a:t>28 days</a:t>
            </a:r>
          </a:p>
          <a:p>
            <a:pPr algn="just"/>
            <a:r>
              <a:rPr lang="en-GB" sz="1200" dirty="0">
                <a:solidFill>
                  <a:schemeClr val="tx1"/>
                </a:solidFill>
              </a:rPr>
              <a:t>Freedom of Information requests – </a:t>
            </a:r>
            <a:r>
              <a:rPr lang="en-GB" sz="1600" b="1" dirty="0"/>
              <a:t>20 days</a:t>
            </a:r>
          </a:p>
          <a:p>
            <a:pPr marL="0" indent="0" algn="just">
              <a:buNone/>
            </a:pPr>
            <a:endParaRPr lang="en-GB" sz="1500" dirty="0">
              <a:solidFill>
                <a:schemeClr val="tx1"/>
              </a:solidFill>
            </a:endParaRPr>
          </a:p>
          <a:p>
            <a:pPr marL="0" indent="0" algn="ctr">
              <a:buNone/>
            </a:pPr>
            <a:r>
              <a:rPr lang="en-GB" sz="4000" b="1" dirty="0">
                <a:solidFill>
                  <a:srgbClr val="FF0000"/>
                </a:solidFill>
              </a:rPr>
              <a:t>IT IS THE LAW</a:t>
            </a:r>
            <a:endParaRPr lang="en-GB" sz="4000" b="1" dirty="0"/>
          </a:p>
        </p:txBody>
      </p:sp>
      <p:sp>
        <p:nvSpPr>
          <p:cNvPr id="3" name="Title 2"/>
          <p:cNvSpPr>
            <a:spLocks noGrp="1"/>
          </p:cNvSpPr>
          <p:nvPr>
            <p:ph type="title"/>
          </p:nvPr>
        </p:nvSpPr>
        <p:spPr/>
        <p:txBody>
          <a:bodyPr>
            <a:normAutofit fontScale="90000"/>
          </a:bodyPr>
          <a:lstStyle/>
          <a:p>
            <a:r>
              <a:rPr lang="en-GB" dirty="0"/>
              <a:t>Freedoms of Information (FOI) &amp; Subject Access Requests (SAR)</a:t>
            </a:r>
          </a:p>
        </p:txBody>
      </p:sp>
    </p:spTree>
    <p:extLst>
      <p:ext uri="{BB962C8B-B14F-4D97-AF65-F5344CB8AC3E}">
        <p14:creationId xmlns:p14="http://schemas.microsoft.com/office/powerpoint/2010/main" val="542283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36912"/>
            <a:ext cx="8676952" cy="3888432"/>
          </a:xfrm>
        </p:spPr>
        <p:txBody>
          <a:bodyPr>
            <a:normAutofit fontScale="77500" lnSpcReduction="20000"/>
          </a:bodyPr>
          <a:lstStyle/>
          <a:p>
            <a:pPr marL="0" indent="0" algn="just">
              <a:buNone/>
            </a:pPr>
            <a:r>
              <a:rPr lang="en-GB" sz="1500" dirty="0">
                <a:solidFill>
                  <a:schemeClr val="tx1"/>
                </a:solidFill>
              </a:rPr>
              <a:t>The Data Security and Protection Toolkit (DSP Toolkit) includes cyber and data security standards</a:t>
            </a:r>
            <a:r>
              <a:rPr lang="en-GB" sz="1500" b="1" dirty="0">
                <a:solidFill>
                  <a:schemeClr val="tx1"/>
                </a:solidFill>
              </a:rPr>
              <a:t> </a:t>
            </a:r>
            <a:r>
              <a:rPr lang="en-GB" sz="1500" dirty="0">
                <a:solidFill>
                  <a:schemeClr val="tx1"/>
                </a:solidFill>
              </a:rPr>
              <a:t>for healthcare.</a:t>
            </a:r>
          </a:p>
          <a:p>
            <a:pPr marL="0" indent="0" algn="just">
              <a:buNone/>
            </a:pPr>
            <a:endParaRPr lang="en-GB" sz="1500" dirty="0">
              <a:solidFill>
                <a:schemeClr val="tx1"/>
              </a:solidFill>
            </a:endParaRPr>
          </a:p>
          <a:p>
            <a:pPr marL="0" indent="0" algn="just">
              <a:buNone/>
            </a:pPr>
            <a:r>
              <a:rPr lang="en-GB" sz="1500" dirty="0">
                <a:solidFill>
                  <a:schemeClr val="tx1"/>
                </a:solidFill>
              </a:rPr>
              <a:t>It is a requirement in the NHS England standard conditions contract that relevant health and care providers must undertake annual DSP Toolkit assessments. It is also the Department of Health and Social Care’s policy that all organisations which process NHS patient information for any purpose should provide assurance via the DSP Toolkit.</a:t>
            </a:r>
          </a:p>
          <a:p>
            <a:pPr marL="0" indent="0" algn="just">
              <a:buNone/>
            </a:pPr>
            <a:endParaRPr lang="en-GB" sz="1500" dirty="0">
              <a:solidFill>
                <a:schemeClr val="tx1"/>
              </a:solidFill>
            </a:endParaRPr>
          </a:p>
          <a:p>
            <a:pPr marL="0" indent="0" algn="just">
              <a:buNone/>
            </a:pPr>
            <a:r>
              <a:rPr lang="en-GB" sz="1500" dirty="0">
                <a:solidFill>
                  <a:schemeClr val="tx1"/>
                </a:solidFill>
              </a:rPr>
              <a:t>The Toolkit is a self-assessment that provides assurance that organisations are practising good data security and that personal information is being handled in line with the law. </a:t>
            </a:r>
          </a:p>
          <a:p>
            <a:pPr marL="0" indent="0" algn="just">
              <a:buNone/>
            </a:pPr>
            <a:endParaRPr lang="en-GB" sz="1500" dirty="0">
              <a:solidFill>
                <a:schemeClr val="tx1"/>
              </a:solidFill>
            </a:endParaRPr>
          </a:p>
          <a:p>
            <a:pPr marL="0" indent="0" algn="just">
              <a:buNone/>
            </a:pPr>
            <a:r>
              <a:rPr lang="en-GB" sz="1500" dirty="0">
                <a:solidFill>
                  <a:schemeClr val="tx1"/>
                </a:solidFill>
              </a:rPr>
              <a:t>To be compliant, organisations must evidence they are implementing the 10 Data Security Standards recommended by the National Data Guardian; and comply with the Data Protection Act 2018 and General Data Protection Regulation (GDPR). The Toolkit also draws together key rules and good practice about information handling, including:</a:t>
            </a:r>
          </a:p>
          <a:p>
            <a:pPr algn="just"/>
            <a:r>
              <a:rPr lang="en-GB" sz="1500" dirty="0">
                <a:solidFill>
                  <a:schemeClr val="tx1"/>
                </a:solidFill>
              </a:rPr>
              <a:t>The Confidentiality NHS Code of Practice</a:t>
            </a:r>
          </a:p>
          <a:p>
            <a:pPr algn="just"/>
            <a:r>
              <a:rPr lang="en-GB" sz="1500" dirty="0">
                <a:solidFill>
                  <a:schemeClr val="tx1"/>
                </a:solidFill>
              </a:rPr>
              <a:t>ISO27001:2013, the international Information Security Management System standard</a:t>
            </a:r>
          </a:p>
          <a:p>
            <a:pPr algn="just"/>
            <a:r>
              <a:rPr lang="en-GB" sz="1500" dirty="0">
                <a:solidFill>
                  <a:schemeClr val="tx1"/>
                </a:solidFill>
              </a:rPr>
              <a:t>Information Security NHS Code of Practice</a:t>
            </a:r>
          </a:p>
          <a:p>
            <a:pPr algn="just"/>
            <a:r>
              <a:rPr lang="en-GB" sz="1500" dirty="0">
                <a:solidFill>
                  <a:schemeClr val="tx1"/>
                </a:solidFill>
              </a:rPr>
              <a:t>Freedom of Information Act 2000</a:t>
            </a:r>
          </a:p>
          <a:p>
            <a:pPr marL="0" indent="0" algn="just">
              <a:buNone/>
            </a:pPr>
            <a:endParaRPr lang="en-GB" sz="1500" dirty="0">
              <a:solidFill>
                <a:schemeClr val="tx1"/>
              </a:solidFill>
            </a:endParaRPr>
          </a:p>
          <a:p>
            <a:pPr marL="0" indent="0" algn="just">
              <a:buNone/>
            </a:pPr>
            <a:r>
              <a:rPr lang="en-GB" sz="1500" b="1" dirty="0"/>
              <a:t>In addition to this the DSP Toolkit also:</a:t>
            </a:r>
          </a:p>
          <a:p>
            <a:pPr algn="just"/>
            <a:r>
              <a:rPr lang="en-GB" sz="1500" dirty="0">
                <a:solidFill>
                  <a:schemeClr val="tx1"/>
                </a:solidFill>
              </a:rPr>
              <a:t>Rationalises some of the GDPR evidence items which are now considered ‘business as usual’</a:t>
            </a:r>
          </a:p>
          <a:p>
            <a:pPr algn="just"/>
            <a:r>
              <a:rPr lang="en-GB" sz="1500" dirty="0">
                <a:solidFill>
                  <a:schemeClr val="tx1"/>
                </a:solidFill>
              </a:rPr>
              <a:t>Incorporates Cyber Essentials and the Minimum Cyber Security Standard(MCSS) for relevant larger NHS organisations</a:t>
            </a:r>
          </a:p>
          <a:p>
            <a:pPr algn="just"/>
            <a:r>
              <a:rPr lang="en-GB" sz="1500" dirty="0">
                <a:solidFill>
                  <a:schemeClr val="tx1"/>
                </a:solidFill>
              </a:rPr>
              <a:t>Incorporates key elements of the Network and Information Systems Regulations2018 Cyber Assessment Framework(CAF) for relevant larger NHS organisations as advised by the National Cyber Security Centre</a:t>
            </a:r>
          </a:p>
        </p:txBody>
      </p:sp>
      <p:sp>
        <p:nvSpPr>
          <p:cNvPr id="3" name="Title 2"/>
          <p:cNvSpPr>
            <a:spLocks noGrp="1"/>
          </p:cNvSpPr>
          <p:nvPr>
            <p:ph type="title"/>
          </p:nvPr>
        </p:nvSpPr>
        <p:spPr/>
        <p:txBody>
          <a:bodyPr>
            <a:normAutofit fontScale="90000"/>
          </a:bodyPr>
          <a:lstStyle/>
          <a:p>
            <a:r>
              <a:rPr lang="en-GB" dirty="0"/>
              <a:t>Data Security &amp; Protection (DSP) Toolkit</a:t>
            </a:r>
          </a:p>
        </p:txBody>
      </p:sp>
    </p:spTree>
    <p:extLst>
      <p:ext uri="{BB962C8B-B14F-4D97-AF65-F5344CB8AC3E}">
        <p14:creationId xmlns:p14="http://schemas.microsoft.com/office/powerpoint/2010/main" val="16954447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D1F56-0E1D-87D5-9907-624CD7469122}"/>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The Role of Information Asset Owner (IAO)</a:t>
            </a:r>
          </a:p>
        </p:txBody>
      </p:sp>
    </p:spTree>
    <p:extLst>
      <p:ext uri="{BB962C8B-B14F-4D97-AF65-F5344CB8AC3E}">
        <p14:creationId xmlns:p14="http://schemas.microsoft.com/office/powerpoint/2010/main" val="22646072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79512" y="1988840"/>
            <a:ext cx="8784976" cy="4680520"/>
          </a:xfrm>
        </p:spPr>
        <p:txBody>
          <a:bodyPr>
            <a:noAutofit/>
          </a:bodyPr>
          <a:lstStyle/>
          <a:p>
            <a:pPr marL="0" indent="0" algn="just">
              <a:buNone/>
            </a:pPr>
            <a:endParaRPr lang="en-GB" sz="1600" dirty="0">
              <a:solidFill>
                <a:schemeClr val="tx1"/>
              </a:solidFill>
            </a:endParaRPr>
          </a:p>
          <a:p>
            <a:pPr marL="0" indent="0" algn="just">
              <a:buNone/>
            </a:pPr>
            <a:r>
              <a:rPr lang="en-GB" sz="1200" dirty="0">
                <a:solidFill>
                  <a:schemeClr val="tx1"/>
                </a:solidFill>
              </a:rPr>
              <a:t>Within the trust an Information Asset Owner (IAO) is usually a senior member of staff who is nominated as responsible for one or more identified information assets within the Trust due to their detailed knowledge of the electronic or manual system. The role of an IAO can be held by a Clinical or Operational staff member provided they have sufficient time and knowledge of the system to meet the requirements of the role.</a:t>
            </a:r>
          </a:p>
          <a:p>
            <a:pPr marL="0" indent="0" algn="just">
              <a:buNone/>
            </a:pPr>
            <a:endParaRPr lang="en-GB" sz="1200" dirty="0">
              <a:solidFill>
                <a:schemeClr val="tx1"/>
              </a:solidFill>
            </a:endParaRPr>
          </a:p>
          <a:p>
            <a:pPr marL="0" indent="0" algn="just">
              <a:buNone/>
            </a:pPr>
            <a:r>
              <a:rPr lang="en-GB" sz="1200" dirty="0">
                <a:solidFill>
                  <a:schemeClr val="tx1"/>
                </a:solidFill>
              </a:rPr>
              <a:t>The IAO is responsible for ensuring that information is protected appropriately, and where the information is shared that the proper confidentiality, integrity and availability safeguards apply. </a:t>
            </a:r>
          </a:p>
          <a:p>
            <a:pPr marL="0" indent="0" algn="just">
              <a:buNone/>
            </a:pPr>
            <a:endParaRPr lang="en-GB" sz="1200" dirty="0">
              <a:solidFill>
                <a:schemeClr val="tx1"/>
              </a:solidFill>
            </a:endParaRPr>
          </a:p>
          <a:p>
            <a:pPr marL="0" indent="0" algn="just">
              <a:buNone/>
            </a:pPr>
            <a:r>
              <a:rPr lang="en-GB" sz="1200" dirty="0">
                <a:solidFill>
                  <a:schemeClr val="tx1"/>
                </a:solidFill>
              </a:rPr>
              <a:t>The IAO’s will support the Trust SIRO in their overall information risk management function by providing asset assurance documentation upon request. </a:t>
            </a:r>
          </a:p>
          <a:p>
            <a:pPr marL="0" indent="0" algn="just">
              <a:buNone/>
            </a:pPr>
            <a:endParaRPr lang="en-GB" sz="1200" dirty="0">
              <a:solidFill>
                <a:schemeClr val="tx1"/>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9689" y="4351152"/>
            <a:ext cx="3714799" cy="2318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08479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107504" y="1368152"/>
            <a:ext cx="8642350" cy="5229200"/>
          </a:xfrm>
        </p:spPr>
        <p:txBody>
          <a:bodyPr>
            <a:normAutofit fontScale="47500" lnSpcReduction="20000"/>
          </a:bodyPr>
          <a:lstStyle/>
          <a:p>
            <a:pPr marL="0" indent="0" algn="just">
              <a:buNone/>
            </a:pPr>
            <a:r>
              <a:rPr lang="en-GB" sz="2500" b="1" dirty="0"/>
              <a:t>The below provides an outline of the day-to-day requirements of the IAO role:</a:t>
            </a:r>
          </a:p>
          <a:p>
            <a:pPr algn="just"/>
            <a:r>
              <a:rPr lang="en-GB" sz="2500" dirty="0">
                <a:solidFill>
                  <a:schemeClr val="tx1"/>
                </a:solidFill>
              </a:rPr>
              <a:t>Lead and foster a culture that values, protects and uses information for public good, including responding to access requests</a:t>
            </a:r>
          </a:p>
          <a:p>
            <a:pPr algn="just"/>
            <a:r>
              <a:rPr lang="en-GB" sz="2500" dirty="0">
                <a:solidFill>
                  <a:schemeClr val="tx1"/>
                </a:solidFill>
              </a:rPr>
              <a:t>Know what information the asset holds, and what information is transferred in or out of it</a:t>
            </a:r>
          </a:p>
          <a:p>
            <a:pPr algn="just"/>
            <a:r>
              <a:rPr lang="en-GB" sz="2500" dirty="0">
                <a:solidFill>
                  <a:schemeClr val="tx1"/>
                </a:solidFill>
              </a:rPr>
              <a:t>Know who has access and why, and ensure that their use of the asset is monitored</a:t>
            </a:r>
          </a:p>
          <a:p>
            <a:pPr algn="just"/>
            <a:r>
              <a:rPr lang="en-GB" sz="2500" dirty="0">
                <a:solidFill>
                  <a:schemeClr val="tx1"/>
                </a:solidFill>
              </a:rPr>
              <a:t>Understand and address risk to the asset, provide assurance to the SIRO and ensure any data loss incidents are appropriately managed and reported to the Data Security and Protection (DSP) team and the Data Protection Officer (DPO)</a:t>
            </a:r>
          </a:p>
          <a:p>
            <a:pPr algn="just"/>
            <a:r>
              <a:rPr lang="en-GB" sz="2500" dirty="0">
                <a:solidFill>
                  <a:schemeClr val="tx1"/>
                </a:solidFill>
              </a:rPr>
              <a:t>Work with suppliers and the Trust’s IM&amp;T department to ensure the system is kept up to date with the latest software patches and updates</a:t>
            </a:r>
          </a:p>
          <a:p>
            <a:pPr algn="just"/>
            <a:r>
              <a:rPr lang="en-GB" sz="2500" dirty="0">
                <a:solidFill>
                  <a:schemeClr val="tx1"/>
                </a:solidFill>
              </a:rPr>
              <a:t>Take the lead on managing system incidents within the Trust acting as a point of contact who will liaise with other relevant departments</a:t>
            </a:r>
          </a:p>
          <a:p>
            <a:pPr algn="just"/>
            <a:r>
              <a:rPr lang="en-GB" sz="2500" dirty="0">
                <a:solidFill>
                  <a:schemeClr val="tx1"/>
                </a:solidFill>
              </a:rPr>
              <a:t>Responsible for engaging with relevant technical or data quality teams to support improvement of data quality within the Trust</a:t>
            </a:r>
          </a:p>
          <a:p>
            <a:pPr algn="just"/>
            <a:endParaRPr lang="en-GB" sz="1900" dirty="0">
              <a:solidFill>
                <a:schemeClr val="tx1"/>
              </a:solidFill>
            </a:endParaRPr>
          </a:p>
          <a:p>
            <a:pPr marL="0" indent="0" algn="just">
              <a:buNone/>
            </a:pPr>
            <a:r>
              <a:rPr lang="en-GB" sz="2900" b="1" dirty="0"/>
              <a:t>The IAO is also response for the following due diligence tasks:</a:t>
            </a:r>
          </a:p>
          <a:p>
            <a:pPr algn="just"/>
            <a:r>
              <a:rPr lang="en-GB" sz="2500" dirty="0">
                <a:solidFill>
                  <a:schemeClr val="tx1"/>
                </a:solidFill>
              </a:rPr>
              <a:t>Ensure any new information assets or modifications altering the use of data held in a current Trust asset are documented through the completion of a data privacy impact assessment (DPIA), Digital Technology Assessment Criteria (DTAC) and where applicable a DCB0160</a:t>
            </a:r>
          </a:p>
          <a:p>
            <a:pPr algn="just"/>
            <a:r>
              <a:rPr lang="en-GB" sz="2500" dirty="0">
                <a:solidFill>
                  <a:schemeClr val="tx1"/>
                </a:solidFill>
              </a:rPr>
              <a:t>Work with the solution provider and Trust IM&amp;T department to ensure that it adheres to national legislation</a:t>
            </a:r>
          </a:p>
          <a:p>
            <a:pPr algn="just"/>
            <a:r>
              <a:rPr lang="en-GB" sz="2500" dirty="0">
                <a:solidFill>
                  <a:schemeClr val="tx1"/>
                </a:solidFill>
              </a:rPr>
              <a:t>Responsibility for raising capital/ funding when required to ensure the system  security and interoperability adhere to the Trust’s Digital Strategy .</a:t>
            </a:r>
          </a:p>
          <a:p>
            <a:pPr algn="just"/>
            <a:r>
              <a:rPr lang="en-GB" sz="2500" dirty="0">
                <a:solidFill>
                  <a:schemeClr val="tx1"/>
                </a:solidFill>
              </a:rPr>
              <a:t>Ensure the any required contracts or agreements associated with the system are completed and maintained</a:t>
            </a:r>
          </a:p>
          <a:p>
            <a:pPr algn="just"/>
            <a:r>
              <a:rPr lang="en-GB" sz="2500" dirty="0">
                <a:solidFill>
                  <a:schemeClr val="tx1"/>
                </a:solidFill>
              </a:rPr>
              <a:t>Ensure that the asset is logged on the information asset register</a:t>
            </a:r>
          </a:p>
          <a:p>
            <a:pPr algn="just"/>
            <a:r>
              <a:rPr lang="en-GB" sz="2500" dirty="0">
                <a:solidFill>
                  <a:schemeClr val="tx1"/>
                </a:solidFill>
              </a:rPr>
              <a:t>Assign an appropriate Information Asset Administrator (IAA)</a:t>
            </a:r>
          </a:p>
          <a:p>
            <a:pPr algn="just"/>
            <a:r>
              <a:rPr lang="en-GB" sz="2500" dirty="0">
                <a:solidFill>
                  <a:schemeClr val="tx1"/>
                </a:solidFill>
              </a:rPr>
              <a:t>Ensure that the asset’s Information Security Forms are reviewed on an annual basis.</a:t>
            </a:r>
          </a:p>
          <a:p>
            <a:pPr algn="just"/>
            <a:r>
              <a:rPr lang="en-GB" sz="2500" dirty="0">
                <a:solidFill>
                  <a:schemeClr val="tx1"/>
                </a:solidFill>
              </a:rPr>
              <a:t>The Information Asset owner is responsible for ensuring continuous ownership of all their assigned information assets.</a:t>
            </a:r>
          </a:p>
          <a:p>
            <a:pPr algn="just"/>
            <a:endParaRPr lang="en-GB" sz="2500" dirty="0">
              <a:solidFill>
                <a:schemeClr val="tx1"/>
              </a:solidFill>
            </a:endParaRPr>
          </a:p>
          <a:p>
            <a:pPr marL="0" indent="0" algn="just">
              <a:buNone/>
            </a:pPr>
            <a:r>
              <a:rPr lang="en-GB" sz="2500" dirty="0">
                <a:solidFill>
                  <a:schemeClr val="tx1"/>
                </a:solidFill>
              </a:rPr>
              <a:t>If an asset owner is leaving their post or is no longer the most relevant person to perform this duty then they must contact the Trust Data Security &amp; Protection Team notifying them of the change and providing the name of the new person who will take up that role.</a:t>
            </a:r>
          </a:p>
          <a:p>
            <a:pPr marL="0" indent="0" algn="just">
              <a:buNone/>
            </a:pPr>
            <a:r>
              <a:rPr lang="en-GB" sz="2200" dirty="0">
                <a:solidFill>
                  <a:schemeClr val="tx1"/>
                </a:solidFill>
              </a:rPr>
              <a:t> </a:t>
            </a:r>
          </a:p>
          <a:p>
            <a:pPr marL="0" indent="0" algn="ctr">
              <a:buNone/>
            </a:pPr>
            <a:r>
              <a:rPr lang="en-GB" sz="2800" b="1" dirty="0">
                <a:solidFill>
                  <a:srgbClr val="FF0000"/>
                </a:solidFill>
              </a:rPr>
              <a:t>It is the asset owner’s responsibility to confirm who their replacement as asset owner will be.</a:t>
            </a:r>
          </a:p>
          <a:p>
            <a:pPr algn="just"/>
            <a:endParaRPr lang="en-GB" sz="1900" dirty="0">
              <a:solidFill>
                <a:schemeClr val="tx1"/>
              </a:solidFill>
            </a:endParaRPr>
          </a:p>
          <a:p>
            <a:endParaRPr lang="en-GB" dirty="0"/>
          </a:p>
        </p:txBody>
      </p:sp>
    </p:spTree>
    <p:extLst>
      <p:ext uri="{BB962C8B-B14F-4D97-AF65-F5344CB8AC3E}">
        <p14:creationId xmlns:p14="http://schemas.microsoft.com/office/powerpoint/2010/main" val="4848145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6ED2E4-4F21-250C-BDAB-67CC36E4F629}"/>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The Role of the Information Asset Administrator (IAA)</a:t>
            </a:r>
          </a:p>
        </p:txBody>
      </p:sp>
    </p:spTree>
    <p:extLst>
      <p:ext uri="{BB962C8B-B14F-4D97-AF65-F5344CB8AC3E}">
        <p14:creationId xmlns:p14="http://schemas.microsoft.com/office/powerpoint/2010/main" val="7915617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107505" y="1556072"/>
            <a:ext cx="9036496" cy="3169072"/>
          </a:xfrm>
        </p:spPr>
        <p:txBody>
          <a:bodyPr>
            <a:normAutofit fontScale="62500" lnSpcReduction="20000"/>
          </a:bodyPr>
          <a:lstStyle/>
          <a:p>
            <a:pPr marL="0" indent="0" algn="just">
              <a:buNone/>
            </a:pPr>
            <a:r>
              <a:rPr lang="en-GB" sz="1900" dirty="0">
                <a:solidFill>
                  <a:schemeClr val="tx1"/>
                </a:solidFill>
              </a:rPr>
              <a:t>Information Asset Administrators are usually operational members of staff who understand and are familiar with the information asset within their area.</a:t>
            </a:r>
          </a:p>
          <a:p>
            <a:pPr marL="0" indent="0" algn="just">
              <a:buNone/>
            </a:pPr>
            <a:endParaRPr lang="en-GB" sz="1900" dirty="0">
              <a:solidFill>
                <a:schemeClr val="tx1"/>
              </a:solidFill>
            </a:endParaRPr>
          </a:p>
          <a:p>
            <a:pPr marL="0" indent="0" algn="just">
              <a:buNone/>
            </a:pPr>
            <a:r>
              <a:rPr lang="en-GB" sz="1900" dirty="0">
                <a:solidFill>
                  <a:schemeClr val="tx1"/>
                </a:solidFill>
              </a:rPr>
              <a:t>Their primary role is to support the IAO to fulfil their duties by taking on the following responsibilities: </a:t>
            </a:r>
          </a:p>
          <a:p>
            <a:pPr algn="just"/>
            <a:r>
              <a:rPr lang="en-GB" sz="1900" dirty="0">
                <a:solidFill>
                  <a:schemeClr val="tx1"/>
                </a:solidFill>
              </a:rPr>
              <a:t>Manage the general data quality of the asset and report areas of concern to the IAO</a:t>
            </a:r>
          </a:p>
          <a:p>
            <a:pPr algn="just"/>
            <a:r>
              <a:rPr lang="en-GB" sz="1900" dirty="0">
                <a:solidFill>
                  <a:schemeClr val="tx1"/>
                </a:solidFill>
              </a:rPr>
              <a:t>Ensure that personal information is not unlawfully exploited, under the direction of the IAO </a:t>
            </a:r>
          </a:p>
          <a:p>
            <a:pPr algn="just"/>
            <a:r>
              <a:rPr lang="en-GB" sz="1900" dirty="0">
                <a:solidFill>
                  <a:schemeClr val="tx1"/>
                </a:solidFill>
              </a:rPr>
              <a:t>Assist the IAO in making sure that any new information assets or modifications altering the use of data held in a current Trust asset are documented through the completion of a data privacy impact assessment (DPIA), Digital Technology Assessment Criteria (DTAC) and where applicable a DCB0160</a:t>
            </a:r>
          </a:p>
          <a:p>
            <a:pPr algn="just"/>
            <a:r>
              <a:rPr lang="en-GB" sz="1900" dirty="0">
                <a:solidFill>
                  <a:schemeClr val="tx1"/>
                </a:solidFill>
              </a:rPr>
              <a:t>Support the IAO to ensure the system is kept up to date with the latest software patches and updates</a:t>
            </a:r>
          </a:p>
          <a:p>
            <a:pPr algn="just"/>
            <a:r>
              <a:rPr lang="en-GB" sz="1900" dirty="0">
                <a:solidFill>
                  <a:schemeClr val="tx1"/>
                </a:solidFill>
              </a:rPr>
              <a:t>Upon request of the IAO engage with the solution provider and Trust IM&amp;T department to ensure that national legislation is adhered to</a:t>
            </a:r>
          </a:p>
          <a:p>
            <a:pPr algn="just"/>
            <a:r>
              <a:rPr lang="en-GB" sz="1900" dirty="0">
                <a:solidFill>
                  <a:schemeClr val="tx1"/>
                </a:solidFill>
              </a:rPr>
              <a:t>Recognise potential or actual security incidents and consult the IAO and record incident on Datix </a:t>
            </a:r>
          </a:p>
          <a:p>
            <a:pPr algn="just"/>
            <a:r>
              <a:rPr lang="en-GB" sz="1900" dirty="0">
                <a:solidFill>
                  <a:schemeClr val="tx1"/>
                </a:solidFill>
              </a:rPr>
              <a:t>Ensure compliance with information sharing agreements with the local area </a:t>
            </a:r>
          </a:p>
          <a:p>
            <a:pPr algn="just"/>
            <a:r>
              <a:rPr lang="en-GB" sz="1900" dirty="0">
                <a:solidFill>
                  <a:schemeClr val="tx1"/>
                </a:solidFill>
              </a:rPr>
              <a:t>Ensure access to the asset are monitored and applied correctly and refer any difficulties to the IAO</a:t>
            </a:r>
          </a:p>
          <a:p>
            <a:pPr algn="just"/>
            <a:r>
              <a:rPr lang="en-GB" sz="1900" dirty="0">
                <a:solidFill>
                  <a:schemeClr val="tx1"/>
                </a:solidFill>
              </a:rPr>
              <a:t>Assist the IAO in their completion and annual review of asset Information Security Forms</a:t>
            </a:r>
          </a:p>
          <a:p>
            <a:pPr algn="just"/>
            <a:r>
              <a:rPr lang="en-GB" sz="1900" dirty="0">
                <a:solidFill>
                  <a:schemeClr val="tx1"/>
                </a:solidFill>
              </a:rPr>
              <a:t>Upon request of the IAO ensure that systems no longer in use with the Trust are securely decommissioned</a:t>
            </a:r>
          </a:p>
          <a:p>
            <a:endParaRPr lang="en-GB" dirty="0"/>
          </a:p>
        </p:txBody>
      </p:sp>
      <p:pic>
        <p:nvPicPr>
          <p:cNvPr id="1026" name="Picture 2" descr="C:\Users\goodws96\AppData\Local\Microsoft\Windows\INetCache\IE\I3B3X530\administrator-1188494_960_72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0415" y="4869160"/>
            <a:ext cx="2926080" cy="1935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2010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46ED2E4-4F21-250C-BDAB-67CC36E4F629}"/>
              </a:ext>
            </a:extLst>
          </p:cNvPr>
          <p:cNvSpPr>
            <a:spLocks noGrp="1"/>
          </p:cNvSpPr>
          <p:nvPr>
            <p:ph type="title"/>
          </p:nvPr>
        </p:nvSpPr>
        <p:spPr>
          <a:xfrm>
            <a:off x="457200" y="2802636"/>
            <a:ext cx="8229600" cy="1252728"/>
          </a:xfrm>
        </p:spPr>
        <p:txBody>
          <a:bodyPr>
            <a:normAutofit fontScale="90000"/>
          </a:bodyPr>
          <a:lstStyle/>
          <a:p>
            <a:r>
              <a:rPr lang="en-GB" dirty="0">
                <a:solidFill>
                  <a:schemeClr val="accent2"/>
                </a:solidFill>
              </a:rPr>
              <a:t>The Role of Caldicott Guardian, SIRO &amp; DPO</a:t>
            </a:r>
          </a:p>
        </p:txBody>
      </p:sp>
    </p:spTree>
    <p:extLst>
      <p:ext uri="{BB962C8B-B14F-4D97-AF65-F5344CB8AC3E}">
        <p14:creationId xmlns:p14="http://schemas.microsoft.com/office/powerpoint/2010/main" val="379204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Tree>
    <p:extLst>
      <p:ext uri="{BB962C8B-B14F-4D97-AF65-F5344CB8AC3E}">
        <p14:creationId xmlns:p14="http://schemas.microsoft.com/office/powerpoint/2010/main" val="20631950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51520" y="1628800"/>
            <a:ext cx="8640960" cy="4032448"/>
          </a:xfrm>
        </p:spPr>
        <p:txBody>
          <a:bodyPr>
            <a:normAutofit fontScale="47500" lnSpcReduction="20000"/>
          </a:bodyPr>
          <a:lstStyle/>
          <a:p>
            <a:pPr marL="0" indent="0">
              <a:buNone/>
            </a:pPr>
            <a:r>
              <a:rPr lang="en-GB" sz="2900" b="1" dirty="0"/>
              <a:t>Caldicott Guardian</a:t>
            </a:r>
          </a:p>
          <a:p>
            <a:r>
              <a:rPr lang="en-GB" sz="2500" dirty="0">
                <a:solidFill>
                  <a:schemeClr val="tx1"/>
                </a:solidFill>
              </a:rPr>
              <a:t>The Caldicott Guardian is the person with overall responsibility for protecting the confidentiality of personal identifiable data (PID). </a:t>
            </a:r>
          </a:p>
          <a:p>
            <a:r>
              <a:rPr lang="en-GB" sz="2500" dirty="0">
                <a:solidFill>
                  <a:schemeClr val="tx1"/>
                </a:solidFill>
              </a:rPr>
              <a:t>The Caldicott Guardian plays a key role in ensuring that the Trust and any third party organisations abide by the highest level of standards for handling PID.</a:t>
            </a:r>
          </a:p>
          <a:p>
            <a:pPr marL="0" indent="0">
              <a:buNone/>
            </a:pPr>
            <a:endParaRPr lang="en-GB" sz="2500" dirty="0">
              <a:solidFill>
                <a:schemeClr val="tx1"/>
              </a:solidFill>
            </a:endParaRPr>
          </a:p>
          <a:p>
            <a:pPr marL="0" indent="0">
              <a:buNone/>
            </a:pPr>
            <a:r>
              <a:rPr lang="en-GB" sz="2900" b="1" dirty="0"/>
              <a:t>Senior Information Risk Owner (SIRO)</a:t>
            </a:r>
          </a:p>
          <a:p>
            <a:r>
              <a:rPr lang="en-GB" sz="2500" dirty="0">
                <a:solidFill>
                  <a:schemeClr val="tx1"/>
                </a:solidFill>
              </a:rPr>
              <a:t>The SIRO is usually an Executive or senior manager on the Board who is familiar with information risks and the organisations response to risk. </a:t>
            </a:r>
          </a:p>
          <a:p>
            <a:r>
              <a:rPr lang="en-GB" sz="2500" dirty="0">
                <a:solidFill>
                  <a:schemeClr val="tx1"/>
                </a:solidFill>
              </a:rPr>
              <a:t>The role is to take ownership of the organisation’s information risk policy, act as an advocate for information risk on the Board and provide written advice to the Accounting Officer on the content of their annual governance statement in regard to information risk.</a:t>
            </a:r>
          </a:p>
          <a:p>
            <a:r>
              <a:rPr lang="en-GB" sz="2500" dirty="0">
                <a:solidFill>
                  <a:schemeClr val="tx1"/>
                </a:solidFill>
              </a:rPr>
              <a:t>The SIRO is responsible for the Trust’s overall Information Security</a:t>
            </a:r>
          </a:p>
          <a:p>
            <a:pPr marL="0" indent="0">
              <a:buNone/>
            </a:pPr>
            <a:endParaRPr lang="en-GB" sz="2500" dirty="0">
              <a:solidFill>
                <a:schemeClr val="tx1"/>
              </a:solidFill>
            </a:endParaRPr>
          </a:p>
          <a:p>
            <a:pPr marL="0" indent="0">
              <a:buNone/>
            </a:pPr>
            <a:r>
              <a:rPr lang="en-GB" sz="2900" b="1" dirty="0"/>
              <a:t>Data Protection Officer (DPO)</a:t>
            </a:r>
          </a:p>
          <a:p>
            <a:r>
              <a:rPr lang="en-GB" sz="2500" dirty="0">
                <a:solidFill>
                  <a:schemeClr val="tx1"/>
                </a:solidFill>
              </a:rPr>
              <a:t>The role of the DPO is to inform and advise the Trust on its obligations under GDPR, monitor regulation compliance and act as an impartial contact for the ICO and individuals (patients or staff) regarding enquiries/breaches relating to data processing, consent, accessing personal data and right to be forgotten. </a:t>
            </a:r>
          </a:p>
          <a:p>
            <a:r>
              <a:rPr lang="en-GB" sz="2500" dirty="0">
                <a:solidFill>
                  <a:schemeClr val="tx1"/>
                </a:solidFill>
              </a:rPr>
              <a:t>Any information asset data breaches need to be reported to the DPO as well as the SIRO by the Information Asset Owner immediately to ensure that investigations have been implement and the Information Commissioner’s Officer have been notified within 72 hours of the breach.</a:t>
            </a:r>
          </a:p>
          <a:p>
            <a:endParaRPr lang="en-GB" dirty="0"/>
          </a:p>
        </p:txBody>
      </p:sp>
    </p:spTree>
    <p:extLst>
      <p:ext uri="{BB962C8B-B14F-4D97-AF65-F5344CB8AC3E}">
        <p14:creationId xmlns:p14="http://schemas.microsoft.com/office/powerpoint/2010/main" val="28797181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Assessment</a:t>
            </a:r>
          </a:p>
        </p:txBody>
      </p:sp>
      <p:sp>
        <p:nvSpPr>
          <p:cNvPr id="3" name="Subtitle 2"/>
          <p:cNvSpPr>
            <a:spLocks noGrp="1"/>
          </p:cNvSpPr>
          <p:nvPr>
            <p:ph type="subTitle" idx="1"/>
          </p:nvPr>
        </p:nvSpPr>
        <p:spPr/>
        <p:txBody>
          <a:bodyPr/>
          <a:lstStyle/>
          <a:p>
            <a:r>
              <a:rPr lang="en-GB" dirty="0"/>
              <a:t>To pass this assessment you must correctly answer 9 of the following 11 questions.</a:t>
            </a:r>
          </a:p>
        </p:txBody>
      </p:sp>
    </p:spTree>
    <p:extLst>
      <p:ext uri="{BB962C8B-B14F-4D97-AF65-F5344CB8AC3E}">
        <p14:creationId xmlns:p14="http://schemas.microsoft.com/office/powerpoint/2010/main" val="16508186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97656728"/>
              </p:ext>
            </p:extLst>
          </p:nvPr>
        </p:nvGraphicFramePr>
        <p:xfrm>
          <a:off x="1475656" y="1844824"/>
          <a:ext cx="6096000" cy="1771392"/>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288032">
                <a:tc gridSpan="3">
                  <a:txBody>
                    <a:bodyPr/>
                    <a:lstStyle/>
                    <a:p>
                      <a:r>
                        <a:rPr lang="en-GB" sz="1100" dirty="0"/>
                        <a:t>Question 1: Which of the following are regarded as an information asset? (Select all that apply)</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400" dirty="0"/>
                        <a:t>A</a:t>
                      </a:r>
                    </a:p>
                  </a:txBody>
                  <a:tcPr/>
                </a:tc>
                <a:tc>
                  <a:txBody>
                    <a:bodyPr/>
                    <a:lstStyle/>
                    <a:p>
                      <a:r>
                        <a:rPr lang="en-GB" sz="1100" dirty="0"/>
                        <a:t>Electronic Patient Record</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400" dirty="0"/>
                        <a:t>B</a:t>
                      </a:r>
                    </a:p>
                  </a:txBody>
                  <a:tcPr/>
                </a:tc>
                <a:tc>
                  <a:txBody>
                    <a:bodyPr/>
                    <a:lstStyle/>
                    <a:p>
                      <a:r>
                        <a:rPr lang="en-GB" sz="1100" dirty="0"/>
                        <a:t>Healthcare Apps</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400" dirty="0"/>
                        <a:t>C</a:t>
                      </a:r>
                    </a:p>
                  </a:txBody>
                  <a:tcPr/>
                </a:tc>
                <a:tc>
                  <a:txBody>
                    <a:bodyPr/>
                    <a:lstStyle/>
                    <a:p>
                      <a:r>
                        <a:rPr lang="en-GB" sz="1100" dirty="0"/>
                        <a:t>Staff Rota System</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400" dirty="0"/>
                        <a:t>D</a:t>
                      </a:r>
                    </a:p>
                  </a:txBody>
                  <a:tcPr/>
                </a:tc>
                <a:tc>
                  <a:txBody>
                    <a:bodyPr/>
                    <a:lstStyle/>
                    <a:p>
                      <a:r>
                        <a:rPr lang="en-GB" sz="1100" dirty="0"/>
                        <a:t>All of the above</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692037195"/>
              </p:ext>
            </p:extLst>
          </p:nvPr>
        </p:nvGraphicFramePr>
        <p:xfrm>
          <a:off x="1475656" y="4221088"/>
          <a:ext cx="6096000" cy="1798320"/>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136024">
                <a:tc gridSpan="3">
                  <a:txBody>
                    <a:bodyPr/>
                    <a:lstStyle/>
                    <a:p>
                      <a:pPr algn="l"/>
                      <a:r>
                        <a:rPr lang="en-GB" sz="1100" dirty="0"/>
                        <a:t>Question 2: Which of the following</a:t>
                      </a:r>
                      <a:r>
                        <a:rPr lang="en-GB" sz="1100" baseline="0" dirty="0"/>
                        <a:t> statements on the Data Protection Act 2018 is correct?</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pPr algn="l"/>
                      <a:r>
                        <a:rPr lang="en-GB" sz="1100" dirty="0"/>
                        <a:t>A</a:t>
                      </a:r>
                    </a:p>
                  </a:txBody>
                  <a:tcPr/>
                </a:tc>
                <a:tc>
                  <a:txBody>
                    <a:bodyPr/>
                    <a:lstStyle/>
                    <a:p>
                      <a:pPr algn="l"/>
                      <a:r>
                        <a:rPr lang="en-GB" sz="1100" dirty="0"/>
                        <a:t>The Act only applies to patient or service user information </a:t>
                      </a:r>
                    </a:p>
                  </a:txBody>
                  <a:tcPr/>
                </a:tc>
                <a:tc>
                  <a:txBody>
                    <a:bodyPr/>
                    <a:lstStyle/>
                    <a:p>
                      <a:pPr algn="l"/>
                      <a:endParaRPr lang="en-GB" sz="1400" dirty="0"/>
                    </a:p>
                  </a:txBody>
                  <a:tcPr/>
                </a:tc>
                <a:extLst>
                  <a:ext uri="{0D108BD9-81ED-4DB2-BD59-A6C34878D82A}">
                    <a16:rowId xmlns:a16="http://schemas.microsoft.com/office/drawing/2014/main" val="10001"/>
                  </a:ext>
                </a:extLst>
              </a:tr>
              <a:tr h="370840">
                <a:tc>
                  <a:txBody>
                    <a:bodyPr/>
                    <a:lstStyle/>
                    <a:p>
                      <a:pPr algn="l"/>
                      <a:r>
                        <a:rPr lang="en-GB" sz="1100" dirty="0"/>
                        <a:t>B</a:t>
                      </a:r>
                    </a:p>
                  </a:txBody>
                  <a:tcPr/>
                </a:tc>
                <a:tc>
                  <a:txBody>
                    <a:bodyPr/>
                    <a:lstStyle/>
                    <a:p>
                      <a:pPr algn="l"/>
                      <a:r>
                        <a:rPr lang="en-GB" sz="1100" dirty="0"/>
                        <a:t>The Act only applies to personal information in digital form </a:t>
                      </a:r>
                    </a:p>
                  </a:txBody>
                  <a:tcPr/>
                </a:tc>
                <a:tc>
                  <a:txBody>
                    <a:bodyPr/>
                    <a:lstStyle/>
                    <a:p>
                      <a:pPr algn="l"/>
                      <a:endParaRPr lang="en-GB" sz="1400" dirty="0"/>
                    </a:p>
                  </a:txBody>
                  <a:tcPr/>
                </a:tc>
                <a:extLst>
                  <a:ext uri="{0D108BD9-81ED-4DB2-BD59-A6C34878D82A}">
                    <a16:rowId xmlns:a16="http://schemas.microsoft.com/office/drawing/2014/main" val="10002"/>
                  </a:ext>
                </a:extLst>
              </a:tr>
              <a:tr h="370840">
                <a:tc>
                  <a:txBody>
                    <a:bodyPr/>
                    <a:lstStyle/>
                    <a:p>
                      <a:pPr algn="l"/>
                      <a:r>
                        <a:rPr lang="en-GB" sz="1100" dirty="0"/>
                        <a:t>C</a:t>
                      </a:r>
                    </a:p>
                  </a:txBody>
                  <a:tcPr/>
                </a:tc>
                <a:tc>
                  <a:txBody>
                    <a:bodyPr/>
                    <a:lstStyle/>
                    <a:p>
                      <a:pPr algn="l"/>
                      <a:r>
                        <a:rPr lang="en-GB" sz="1100" dirty="0"/>
                        <a:t>The Act prevents information being shared for health and care purposes </a:t>
                      </a:r>
                    </a:p>
                  </a:txBody>
                  <a:tcPr/>
                </a:tc>
                <a:tc>
                  <a:txBody>
                    <a:bodyPr/>
                    <a:lstStyle/>
                    <a:p>
                      <a:pPr algn="l"/>
                      <a:endParaRPr lang="en-GB" sz="1400" dirty="0"/>
                    </a:p>
                  </a:txBody>
                  <a:tcPr/>
                </a:tc>
                <a:extLst>
                  <a:ext uri="{0D108BD9-81ED-4DB2-BD59-A6C34878D82A}">
                    <a16:rowId xmlns:a16="http://schemas.microsoft.com/office/drawing/2014/main" val="10003"/>
                  </a:ext>
                </a:extLst>
              </a:tr>
              <a:tr h="370840">
                <a:tc>
                  <a:txBody>
                    <a:bodyPr/>
                    <a:lstStyle/>
                    <a:p>
                      <a:pPr algn="l"/>
                      <a:r>
                        <a:rPr lang="en-GB" sz="1100" dirty="0"/>
                        <a:t>D</a:t>
                      </a:r>
                    </a:p>
                  </a:txBody>
                  <a:tcPr/>
                </a:tc>
                <a:tc>
                  <a:txBody>
                    <a:bodyPr/>
                    <a:lstStyle/>
                    <a:p>
                      <a:pPr algn="l"/>
                      <a:r>
                        <a:rPr lang="en-GB" sz="1100" dirty="0"/>
                        <a:t>Organisations can be fined or face legal action for breaching the principles of the Act </a:t>
                      </a:r>
                    </a:p>
                  </a:txBody>
                  <a:tcPr/>
                </a:tc>
                <a:tc>
                  <a:txBody>
                    <a:bodyPr/>
                    <a:lstStyle/>
                    <a:p>
                      <a:pPr algn="l"/>
                      <a:endParaRPr lang="en-GB" sz="1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30595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78947106"/>
              </p:ext>
            </p:extLst>
          </p:nvPr>
        </p:nvGraphicFramePr>
        <p:xfrm>
          <a:off x="1475656" y="1844824"/>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3: Which trust role has overall responsibility for information security ?</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Caldicott</a:t>
                      </a:r>
                      <a:r>
                        <a:rPr lang="en-GB" sz="1100" baseline="0" dirty="0"/>
                        <a:t> Guardian</a:t>
                      </a:r>
                      <a:endParaRPr lang="en-GB" sz="1100" dirty="0"/>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Data Protection Officer</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SIRO</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Information</a:t>
                      </a:r>
                      <a:r>
                        <a:rPr lang="en-GB" sz="1100" baseline="0" dirty="0"/>
                        <a:t> Asset Owner</a:t>
                      </a:r>
                      <a:endParaRPr lang="en-GB" sz="1100" dirty="0"/>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78163034"/>
              </p:ext>
            </p:extLst>
          </p:nvPr>
        </p:nvGraphicFramePr>
        <p:xfrm>
          <a:off x="1475656" y="4077072"/>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4: Which of the following represents an example of good practice for Information Assets? </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Collect</a:t>
                      </a:r>
                      <a:r>
                        <a:rPr lang="en-GB" sz="1100" baseline="0" dirty="0"/>
                        <a:t> more information than needed</a:t>
                      </a:r>
                      <a:endParaRPr lang="en-GB" sz="1100" dirty="0"/>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Allow anyone access to the asset’s documents</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Create duplicate records</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Update assets on a regular basis</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235755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82708944"/>
              </p:ext>
            </p:extLst>
          </p:nvPr>
        </p:nvGraphicFramePr>
        <p:xfrm>
          <a:off x="1475656" y="1844824"/>
          <a:ext cx="6096000" cy="201952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5: Which of the following statements regarding Data Protection Impact Assessments (DPIA) is correct?</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A completed DPIA is required before a new information asset/project can commence</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A DPIA is completed by the asset owner</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A DPIA update is not required if the asset has any changes implemented</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A new project/asset can commence without a DPIA</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468510896"/>
              </p:ext>
            </p:extLst>
          </p:nvPr>
        </p:nvGraphicFramePr>
        <p:xfrm>
          <a:off x="1475656" y="4221088"/>
          <a:ext cx="6096000" cy="201952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6: Which of the following tasks is the responsibility of the Information Asset Owner? (Select all that apply)</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Completing an annual review of Asset Information Security Forms</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Ensuring that any new information assets or modifications to a current asset(s) are captured through a DPIA and are logged on the information asset register</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Informing the DSP team when internal users are added to the system</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Completing a DTAC document</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20254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6586260"/>
              </p:ext>
            </p:extLst>
          </p:nvPr>
        </p:nvGraphicFramePr>
        <p:xfrm>
          <a:off x="1475656" y="1700809"/>
          <a:ext cx="6096000" cy="2194227"/>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593469">
                <a:tc gridSpan="3">
                  <a:txBody>
                    <a:bodyPr/>
                    <a:lstStyle/>
                    <a:p>
                      <a:r>
                        <a:rPr lang="en-GB" sz="1100" dirty="0"/>
                        <a:t>Question</a:t>
                      </a:r>
                      <a:r>
                        <a:rPr lang="en-GB" sz="1100" baseline="0" dirty="0"/>
                        <a:t> 7: Which of the following statements best describes how to respond to an incident? Tick one option from the answers listed below.</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270626">
                <a:tc>
                  <a:txBody>
                    <a:bodyPr/>
                    <a:lstStyle/>
                    <a:p>
                      <a:r>
                        <a:rPr lang="en-GB" sz="1100" dirty="0"/>
                        <a:t>A</a:t>
                      </a:r>
                    </a:p>
                  </a:txBody>
                  <a:tcPr/>
                </a:tc>
                <a:tc>
                  <a:txBody>
                    <a:bodyPr/>
                    <a:lstStyle/>
                    <a:p>
                      <a:r>
                        <a:rPr lang="en-GB" sz="1100" dirty="0"/>
                        <a:t>All incidents should be reported </a:t>
                      </a:r>
                    </a:p>
                  </a:txBody>
                  <a:tcPr/>
                </a:tc>
                <a:tc>
                  <a:txBody>
                    <a:bodyPr/>
                    <a:lstStyle/>
                    <a:p>
                      <a:endParaRPr lang="en-GB" dirty="0"/>
                    </a:p>
                  </a:txBody>
                  <a:tcPr/>
                </a:tc>
                <a:extLst>
                  <a:ext uri="{0D108BD9-81ED-4DB2-BD59-A6C34878D82A}">
                    <a16:rowId xmlns:a16="http://schemas.microsoft.com/office/drawing/2014/main" val="10001"/>
                  </a:ext>
                </a:extLst>
              </a:tr>
              <a:tr h="434619">
                <a:tc>
                  <a:txBody>
                    <a:bodyPr/>
                    <a:lstStyle/>
                    <a:p>
                      <a:r>
                        <a:rPr lang="en-GB" sz="1100" dirty="0"/>
                        <a:t>B</a:t>
                      </a:r>
                    </a:p>
                  </a:txBody>
                  <a:tcPr/>
                </a:tc>
                <a:tc>
                  <a:txBody>
                    <a:bodyPr/>
                    <a:lstStyle/>
                    <a:p>
                      <a:r>
                        <a:rPr lang="en-GB" sz="1100" dirty="0"/>
                        <a:t>An incident should be reported only if it results in personal information being revealed </a:t>
                      </a:r>
                    </a:p>
                  </a:txBody>
                  <a:tcPr/>
                </a:tc>
                <a:tc>
                  <a:txBody>
                    <a:bodyPr/>
                    <a:lstStyle/>
                    <a:p>
                      <a:endParaRPr lang="en-GB" dirty="0"/>
                    </a:p>
                  </a:txBody>
                  <a:tcPr/>
                </a:tc>
                <a:extLst>
                  <a:ext uri="{0D108BD9-81ED-4DB2-BD59-A6C34878D82A}">
                    <a16:rowId xmlns:a16="http://schemas.microsoft.com/office/drawing/2014/main" val="10002"/>
                  </a:ext>
                </a:extLst>
              </a:tr>
              <a:tr h="434619">
                <a:tc>
                  <a:txBody>
                    <a:bodyPr/>
                    <a:lstStyle/>
                    <a:p>
                      <a:r>
                        <a:rPr lang="en-GB" sz="1100" dirty="0"/>
                        <a:t>C</a:t>
                      </a:r>
                    </a:p>
                  </a:txBody>
                  <a:tcPr/>
                </a:tc>
                <a:tc>
                  <a:txBody>
                    <a:bodyPr/>
                    <a:lstStyle/>
                    <a:p>
                      <a:r>
                        <a:rPr lang="en-GB" sz="1100" dirty="0"/>
                        <a:t>An incident should be reported only if it results in personal information being lost </a:t>
                      </a:r>
                    </a:p>
                  </a:txBody>
                  <a:tcPr/>
                </a:tc>
                <a:tc>
                  <a:txBody>
                    <a:bodyPr/>
                    <a:lstStyle/>
                    <a:p>
                      <a:endParaRPr lang="en-GB" dirty="0"/>
                    </a:p>
                  </a:txBody>
                  <a:tcPr/>
                </a:tc>
                <a:extLst>
                  <a:ext uri="{0D108BD9-81ED-4DB2-BD59-A6C34878D82A}">
                    <a16:rowId xmlns:a16="http://schemas.microsoft.com/office/drawing/2014/main" val="10003"/>
                  </a:ext>
                </a:extLst>
              </a:tr>
              <a:tr h="352524">
                <a:tc>
                  <a:txBody>
                    <a:bodyPr/>
                    <a:lstStyle/>
                    <a:p>
                      <a:r>
                        <a:rPr lang="en-GB" sz="1100" dirty="0"/>
                        <a:t>D</a:t>
                      </a:r>
                    </a:p>
                  </a:txBody>
                  <a:tcPr/>
                </a:tc>
                <a:tc>
                  <a:txBody>
                    <a:bodyPr/>
                    <a:lstStyle/>
                    <a:p>
                      <a:r>
                        <a:rPr lang="en-GB" sz="1100" dirty="0"/>
                        <a:t>An incident should be reported only if it results in harm to a service user</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41723214"/>
              </p:ext>
            </p:extLst>
          </p:nvPr>
        </p:nvGraphicFramePr>
        <p:xfrm>
          <a:off x="1475656" y="4437112"/>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8: When the Trust acting as data controller uses an external company to act as processor, there must be a …..?</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Nothing</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A formal agreement/contract</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Verbal</a:t>
                      </a:r>
                      <a:r>
                        <a:rPr lang="en-GB" sz="1100" baseline="0" dirty="0"/>
                        <a:t> agreement</a:t>
                      </a:r>
                      <a:endParaRPr lang="en-GB" sz="1100" dirty="0"/>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Email Trail</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315202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62242718"/>
              </p:ext>
            </p:extLst>
          </p:nvPr>
        </p:nvGraphicFramePr>
        <p:xfrm>
          <a:off x="1547664" y="1916832"/>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a:t>
                      </a:r>
                      <a:r>
                        <a:rPr lang="en-GB" sz="1100" baseline="0" dirty="0"/>
                        <a:t> 9: How many days does the Trust get to reply to FOIs with information regarding assets?</a:t>
                      </a:r>
                      <a:endParaRPr lang="en-GB" sz="1100"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30 days</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7 days</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28 days</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20 days</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429190931"/>
              </p:ext>
            </p:extLst>
          </p:nvPr>
        </p:nvGraphicFramePr>
        <p:xfrm>
          <a:off x="1547664" y="4149080"/>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 10: DCB0160 documentation is required for which of the following assets types?</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Procurement Systems</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Healthcare Systems</a:t>
                      </a:r>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Finance Systems</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All Systems</a:t>
                      </a:r>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723632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30128797"/>
              </p:ext>
            </p:extLst>
          </p:nvPr>
        </p:nvGraphicFramePr>
        <p:xfrm>
          <a:off x="1547664" y="1916832"/>
          <a:ext cx="6096000" cy="1963648"/>
        </p:xfrm>
        <a:graphic>
          <a:graphicData uri="http://schemas.openxmlformats.org/drawingml/2006/table">
            <a:tbl>
              <a:tblPr firstRow="1" bandRow="1">
                <a:tableStyleId>{5C22544A-7EE6-4342-B048-85BDC9FD1C3A}</a:tableStyleId>
              </a:tblPr>
              <a:tblGrid>
                <a:gridCol w="527720">
                  <a:extLst>
                    <a:ext uri="{9D8B030D-6E8A-4147-A177-3AD203B41FA5}">
                      <a16:colId xmlns:a16="http://schemas.microsoft.com/office/drawing/2014/main" val="20000"/>
                    </a:ext>
                  </a:extLst>
                </a:gridCol>
                <a:gridCol w="4896544">
                  <a:extLst>
                    <a:ext uri="{9D8B030D-6E8A-4147-A177-3AD203B41FA5}">
                      <a16:colId xmlns:a16="http://schemas.microsoft.com/office/drawing/2014/main" val="20001"/>
                    </a:ext>
                  </a:extLst>
                </a:gridCol>
                <a:gridCol w="671736">
                  <a:extLst>
                    <a:ext uri="{9D8B030D-6E8A-4147-A177-3AD203B41FA5}">
                      <a16:colId xmlns:a16="http://schemas.microsoft.com/office/drawing/2014/main" val="20002"/>
                    </a:ext>
                  </a:extLst>
                </a:gridCol>
              </a:tblGrid>
              <a:tr h="480288">
                <a:tc gridSpan="3">
                  <a:txBody>
                    <a:bodyPr/>
                    <a:lstStyle/>
                    <a:p>
                      <a:r>
                        <a:rPr lang="en-GB" sz="1100" dirty="0"/>
                        <a:t>Question 11:  If an asset owner is leaving their post or is no longer the most relevant person to perform this duty who is responsible for reassigning their asset(s)?</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370840">
                <a:tc>
                  <a:txBody>
                    <a:bodyPr/>
                    <a:lstStyle/>
                    <a:p>
                      <a:r>
                        <a:rPr lang="en-GB" sz="1100" dirty="0"/>
                        <a:t>A</a:t>
                      </a:r>
                    </a:p>
                  </a:txBody>
                  <a:tcPr/>
                </a:tc>
                <a:tc>
                  <a:txBody>
                    <a:bodyPr/>
                    <a:lstStyle/>
                    <a:p>
                      <a:r>
                        <a:rPr lang="en-GB" sz="1100" dirty="0"/>
                        <a:t>SIRO</a:t>
                      </a:r>
                    </a:p>
                  </a:txBody>
                  <a:tcPr/>
                </a:tc>
                <a:tc>
                  <a:txBody>
                    <a:bodyPr/>
                    <a:lstStyle/>
                    <a:p>
                      <a:endParaRPr lang="en-GB" dirty="0"/>
                    </a:p>
                  </a:txBody>
                  <a:tcPr/>
                </a:tc>
                <a:extLst>
                  <a:ext uri="{0D108BD9-81ED-4DB2-BD59-A6C34878D82A}">
                    <a16:rowId xmlns:a16="http://schemas.microsoft.com/office/drawing/2014/main" val="10001"/>
                  </a:ext>
                </a:extLst>
              </a:tr>
              <a:tr h="370840">
                <a:tc>
                  <a:txBody>
                    <a:bodyPr/>
                    <a:lstStyle/>
                    <a:p>
                      <a:r>
                        <a:rPr lang="en-GB" sz="1100" dirty="0"/>
                        <a:t>B</a:t>
                      </a:r>
                    </a:p>
                  </a:txBody>
                  <a:tcPr/>
                </a:tc>
                <a:tc>
                  <a:txBody>
                    <a:bodyPr/>
                    <a:lstStyle/>
                    <a:p>
                      <a:r>
                        <a:rPr lang="en-GB" sz="1100" dirty="0"/>
                        <a:t>Information</a:t>
                      </a:r>
                      <a:r>
                        <a:rPr lang="en-GB" sz="1100" baseline="0" dirty="0"/>
                        <a:t> Asset Administrator</a:t>
                      </a:r>
                      <a:endParaRPr lang="en-GB" sz="1100" dirty="0"/>
                    </a:p>
                  </a:txBody>
                  <a:tcPr/>
                </a:tc>
                <a:tc>
                  <a:txBody>
                    <a:bodyPr/>
                    <a:lstStyle/>
                    <a:p>
                      <a:endParaRPr lang="en-GB" dirty="0"/>
                    </a:p>
                  </a:txBody>
                  <a:tcPr/>
                </a:tc>
                <a:extLst>
                  <a:ext uri="{0D108BD9-81ED-4DB2-BD59-A6C34878D82A}">
                    <a16:rowId xmlns:a16="http://schemas.microsoft.com/office/drawing/2014/main" val="10002"/>
                  </a:ext>
                </a:extLst>
              </a:tr>
              <a:tr h="370840">
                <a:tc>
                  <a:txBody>
                    <a:bodyPr/>
                    <a:lstStyle/>
                    <a:p>
                      <a:r>
                        <a:rPr lang="en-GB" sz="1100" dirty="0"/>
                        <a:t>C</a:t>
                      </a:r>
                    </a:p>
                  </a:txBody>
                  <a:tcPr/>
                </a:tc>
                <a:tc>
                  <a:txBody>
                    <a:bodyPr/>
                    <a:lstStyle/>
                    <a:p>
                      <a:r>
                        <a:rPr lang="en-GB" sz="1100" dirty="0"/>
                        <a:t>Information Asset Owner</a:t>
                      </a:r>
                    </a:p>
                  </a:txBody>
                  <a:tcPr/>
                </a:tc>
                <a:tc>
                  <a:txBody>
                    <a:bodyPr/>
                    <a:lstStyle/>
                    <a:p>
                      <a:endParaRPr lang="en-GB" dirty="0"/>
                    </a:p>
                  </a:txBody>
                  <a:tcPr/>
                </a:tc>
                <a:extLst>
                  <a:ext uri="{0D108BD9-81ED-4DB2-BD59-A6C34878D82A}">
                    <a16:rowId xmlns:a16="http://schemas.microsoft.com/office/drawing/2014/main" val="10003"/>
                  </a:ext>
                </a:extLst>
              </a:tr>
              <a:tr h="370840">
                <a:tc>
                  <a:txBody>
                    <a:bodyPr/>
                    <a:lstStyle/>
                    <a:p>
                      <a:r>
                        <a:rPr lang="en-GB" sz="1100" dirty="0"/>
                        <a:t>D</a:t>
                      </a:r>
                    </a:p>
                  </a:txBody>
                  <a:tcPr/>
                </a:tc>
                <a:tc>
                  <a:txBody>
                    <a:bodyPr/>
                    <a:lstStyle/>
                    <a:p>
                      <a:r>
                        <a:rPr lang="en-GB" sz="1100" dirty="0"/>
                        <a:t>Data Security</a:t>
                      </a:r>
                      <a:r>
                        <a:rPr lang="en-GB" sz="1100" baseline="0" dirty="0"/>
                        <a:t> &amp; Protection Teams</a:t>
                      </a:r>
                      <a:endParaRPr lang="en-GB" sz="1100" dirty="0"/>
                    </a:p>
                  </a:txBody>
                  <a:tcPr/>
                </a:tc>
                <a:tc>
                  <a:txBody>
                    <a:bodyPr/>
                    <a:lstStyle/>
                    <a:p>
                      <a:endParaRPr lang="en-GB"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64865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dirty="0"/>
              <a:t>Material taken and  adapted from NHS Digital Information Asset Owner Handbook</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6516216" y="5066377"/>
            <a:ext cx="2448431" cy="810895"/>
          </a:xfrm>
          <a:prstGeom prst="rect">
            <a:avLst/>
          </a:prstGeom>
          <a:noFill/>
          <a:ln w="57150">
            <a:noFill/>
          </a:ln>
        </p:spPr>
      </p:pic>
      <p:pic>
        <p:nvPicPr>
          <p:cNvPr id="7"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6692900" y="5949280"/>
            <a:ext cx="2451100" cy="774065"/>
          </a:xfrm>
          <a:prstGeom prst="rect">
            <a:avLst/>
          </a:prstGeom>
          <a:noFill/>
        </p:spPr>
      </p:pic>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4843174"/>
            <a:ext cx="1562100" cy="1257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3826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504056" y="1628800"/>
            <a:ext cx="8316415" cy="4464496"/>
          </a:xfrm>
        </p:spPr>
        <p:txBody>
          <a:bodyPr>
            <a:normAutofit/>
          </a:bodyPr>
          <a:lstStyle/>
          <a:p>
            <a:pPr marL="0" indent="0">
              <a:buNone/>
            </a:pPr>
            <a:r>
              <a:rPr lang="en-GB" sz="1600" dirty="0">
                <a:solidFill>
                  <a:schemeClr val="tx1"/>
                </a:solidFill>
              </a:rPr>
              <a:t>To ensure that information assets deployed within the Trust adhere to NHS guidance and national legislation such as UK GDPR and the Data Protection Acts 2018, a number of documents must be completed and approved before a new information asset can be implemented or procured </a:t>
            </a:r>
            <a:r>
              <a:rPr lang="en-GB" sz="1600">
                <a:solidFill>
                  <a:schemeClr val="tx1"/>
                </a:solidFill>
              </a:rPr>
              <a:t>for use </a:t>
            </a:r>
            <a:r>
              <a:rPr lang="en-GB" sz="1600" dirty="0">
                <a:solidFill>
                  <a:schemeClr val="tx1"/>
                </a:solidFill>
              </a:rPr>
              <a:t>within the Trust.</a:t>
            </a:r>
          </a:p>
          <a:p>
            <a:r>
              <a:rPr lang="en-GB" sz="1600" dirty="0">
                <a:solidFill>
                  <a:schemeClr val="tx1"/>
                </a:solidFill>
              </a:rPr>
              <a:t>Data Protection Impact Assessment (DPIA)</a:t>
            </a:r>
          </a:p>
          <a:p>
            <a:r>
              <a:rPr lang="en-GB" sz="1600" dirty="0">
                <a:solidFill>
                  <a:schemeClr val="tx1"/>
                </a:solidFill>
              </a:rPr>
              <a:t>Digital Technology Assessment Criteria (DTAC)</a:t>
            </a:r>
          </a:p>
          <a:p>
            <a:pPr marL="0" indent="0">
              <a:buNone/>
            </a:pPr>
            <a:endParaRPr lang="en-GB" sz="1600" dirty="0">
              <a:solidFill>
                <a:schemeClr val="tx1"/>
              </a:solidFill>
            </a:endParaRPr>
          </a:p>
          <a:p>
            <a:pPr marL="0" indent="0">
              <a:buNone/>
            </a:pPr>
            <a:r>
              <a:rPr lang="en-GB" sz="1600" dirty="0">
                <a:solidFill>
                  <a:schemeClr val="tx1"/>
                </a:solidFill>
              </a:rPr>
              <a:t>These documents must be completed for both internally developed systems and those procured from a supplier; they are also required for Free of Charge systems and those which you are looking to trial.</a:t>
            </a:r>
          </a:p>
          <a:p>
            <a:pPr marL="0" indent="0">
              <a:buNone/>
            </a:pPr>
            <a:endParaRPr lang="en-GB" sz="1600" dirty="0">
              <a:solidFill>
                <a:schemeClr val="tx1"/>
              </a:solidFill>
            </a:endParaRPr>
          </a:p>
          <a:p>
            <a:pPr marL="0" indent="0">
              <a:buNone/>
            </a:pPr>
            <a:r>
              <a:rPr lang="en-GB" sz="1600" dirty="0">
                <a:solidFill>
                  <a:schemeClr val="tx1"/>
                </a:solidFill>
              </a:rPr>
              <a:t>We will now investigate these documents and how they fit into the lifecycle of an information asset  in more detail.</a:t>
            </a:r>
          </a:p>
        </p:txBody>
      </p:sp>
      <p:pic>
        <p:nvPicPr>
          <p:cNvPr id="2050" name="Picture 2" descr="C:\Users\goodws96\AppData\Local\Microsoft\Windows\INetCache\IE\CZAUNFTN\ARTST0034_Img_GDPR_And_Qatar_Digital_Law[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4941168"/>
            <a:ext cx="3281616"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200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64AEEFB-CBC2-E9DA-B057-EB1AB32AAD9F}"/>
              </a:ext>
            </a:extLst>
          </p:cNvPr>
          <p:cNvSpPr/>
          <p:nvPr/>
        </p:nvSpPr>
        <p:spPr>
          <a:xfrm>
            <a:off x="1722022" y="1942034"/>
            <a:ext cx="1800000" cy="720000"/>
          </a:xfrm>
          <a:prstGeom prst="ellipse">
            <a:avLst/>
          </a:prstGeom>
          <a:solidFill>
            <a:schemeClr val="bg1"/>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Due Diligence </a:t>
            </a:r>
          </a:p>
        </p:txBody>
      </p:sp>
      <p:sp>
        <p:nvSpPr>
          <p:cNvPr id="6" name="Rectangle 5">
            <a:extLst>
              <a:ext uri="{FF2B5EF4-FFF2-40B4-BE49-F238E27FC236}">
                <a16:creationId xmlns:a16="http://schemas.microsoft.com/office/drawing/2014/main" id="{7A78F821-86DC-7957-9FCD-76D670421D0A}"/>
              </a:ext>
            </a:extLst>
          </p:cNvPr>
          <p:cNvSpPr/>
          <p:nvPr/>
        </p:nvSpPr>
        <p:spPr>
          <a:xfrm>
            <a:off x="1120640" y="923665"/>
            <a:ext cx="792088" cy="504056"/>
          </a:xfrm>
          <a:prstGeom prst="rect">
            <a:avLst/>
          </a:prstGeom>
          <a:solidFill>
            <a:schemeClr val="bg1"/>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DPIA</a:t>
            </a:r>
          </a:p>
        </p:txBody>
      </p:sp>
      <p:cxnSp>
        <p:nvCxnSpPr>
          <p:cNvPr id="9" name="Connector: Curved 8">
            <a:extLst>
              <a:ext uri="{FF2B5EF4-FFF2-40B4-BE49-F238E27FC236}">
                <a16:creationId xmlns:a16="http://schemas.microsoft.com/office/drawing/2014/main" id="{4ED38B23-ACC9-2BBB-4065-A7525F0620CD}"/>
              </a:ext>
            </a:extLst>
          </p:cNvPr>
          <p:cNvCxnSpPr>
            <a:cxnSpLocks/>
          </p:cNvCxnSpPr>
          <p:nvPr/>
        </p:nvCxnSpPr>
        <p:spPr>
          <a:xfrm>
            <a:off x="1516688" y="1427721"/>
            <a:ext cx="1105334" cy="516469"/>
          </a:xfrm>
          <a:prstGeom prst="curvedConnector2">
            <a:avLst/>
          </a:prstGeom>
          <a:ln>
            <a:solidFill>
              <a:schemeClr val="accent2">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738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611560" y="1412776"/>
            <a:ext cx="7848872" cy="5328592"/>
          </a:xfrm>
        </p:spPr>
        <p:txBody>
          <a:bodyPr>
            <a:normAutofit fontScale="32500" lnSpcReduction="20000"/>
          </a:bodyPr>
          <a:lstStyle/>
          <a:p>
            <a:pPr marL="0" indent="0">
              <a:buNone/>
            </a:pPr>
            <a:r>
              <a:rPr lang="en-GB" sz="4300" b="1" dirty="0"/>
              <a:t>Data Protection Impact Assessment (DPIA)</a:t>
            </a:r>
            <a:endParaRPr lang="en-GB" sz="4300" dirty="0">
              <a:solidFill>
                <a:schemeClr val="tx1"/>
              </a:solidFill>
            </a:endParaRPr>
          </a:p>
          <a:p>
            <a:pPr marL="0" indent="0">
              <a:buNone/>
            </a:pPr>
            <a:r>
              <a:rPr lang="en-GB" sz="3700" dirty="0">
                <a:solidFill>
                  <a:schemeClr val="tx1"/>
                </a:solidFill>
              </a:rPr>
              <a:t>A DPIA is a nationally mandated process which assists the Trust in identifying and minimising the privacy risks of new projects, or to review an existing system when the data is being used for purposes other than its original intent. </a:t>
            </a:r>
          </a:p>
          <a:p>
            <a:pPr marL="0" indent="0">
              <a:buNone/>
            </a:pPr>
            <a:endParaRPr lang="en-GB" sz="3700" dirty="0">
              <a:solidFill>
                <a:schemeClr val="tx1"/>
              </a:solidFill>
            </a:endParaRPr>
          </a:p>
          <a:p>
            <a:pPr marL="0" indent="0">
              <a:buNone/>
            </a:pPr>
            <a:r>
              <a:rPr lang="en-GB" sz="3700" dirty="0">
                <a:solidFill>
                  <a:schemeClr val="tx1"/>
                </a:solidFill>
              </a:rPr>
              <a:t>A DPIA enables the Trust to systematically and thoroughly analyse how a particular project or system will affect the privacy of the individuals involved, this in turn ensures the organisation implements effective standard operating procedures and policies.</a:t>
            </a:r>
          </a:p>
          <a:p>
            <a:pPr marL="0" indent="0">
              <a:buNone/>
            </a:pPr>
            <a:endParaRPr lang="en-GB" sz="3700" dirty="0">
              <a:solidFill>
                <a:schemeClr val="tx1"/>
              </a:solidFill>
            </a:endParaRPr>
          </a:p>
          <a:p>
            <a:pPr marL="0" indent="0">
              <a:buNone/>
            </a:pPr>
            <a:r>
              <a:rPr lang="en-GB" sz="3700" dirty="0">
                <a:solidFill>
                  <a:schemeClr val="tx1"/>
                </a:solidFill>
              </a:rPr>
              <a:t>The assessment acts as a check list to ensure that the information asset has accounted for all aspects of information security. </a:t>
            </a:r>
          </a:p>
          <a:p>
            <a:pPr marL="0" indent="0">
              <a:buNone/>
            </a:pPr>
            <a:endParaRPr lang="en-GB" sz="3700" dirty="0">
              <a:solidFill>
                <a:schemeClr val="tx1"/>
              </a:solidFill>
            </a:endParaRPr>
          </a:p>
          <a:p>
            <a:pPr marL="0" indent="0">
              <a:buNone/>
            </a:pPr>
            <a:r>
              <a:rPr lang="en-GB" sz="3700" dirty="0">
                <a:solidFill>
                  <a:schemeClr val="tx1"/>
                </a:solidFill>
              </a:rPr>
              <a:t>The DPIA helps the IAO or project manager to review the benefits that information sharing might bring to the trust, specific individuals or society as a whole. It also helps to assess any risks or potential negative effects, such as risks to confidentiality that may cause potential harm, distress or embarrassment to individuals or the Trust’s reputation if information is shared inappropriately. </a:t>
            </a:r>
          </a:p>
          <a:p>
            <a:pPr marL="0" indent="0">
              <a:buNone/>
            </a:pPr>
            <a:endParaRPr lang="en-GB" sz="2500" dirty="0">
              <a:solidFill>
                <a:schemeClr val="tx1"/>
              </a:solidFill>
            </a:endParaRPr>
          </a:p>
          <a:p>
            <a:pPr marL="0" indent="0" algn="ctr">
              <a:buNone/>
            </a:pPr>
            <a:r>
              <a:rPr lang="en-GB" sz="4900" b="1" dirty="0">
                <a:solidFill>
                  <a:srgbClr val="FF0000"/>
                </a:solidFill>
              </a:rPr>
              <a:t>The DPIA must be completed by the IAO with support from other leads within the trust and not by external parties.</a:t>
            </a:r>
          </a:p>
          <a:p>
            <a:pPr marL="0" indent="0">
              <a:buNone/>
            </a:pPr>
            <a:endParaRPr lang="en-GB" sz="3700" dirty="0">
              <a:solidFill>
                <a:schemeClr val="tx1"/>
              </a:solidFill>
            </a:endParaRPr>
          </a:p>
          <a:p>
            <a:pPr marL="0" indent="0">
              <a:buNone/>
            </a:pPr>
            <a:r>
              <a:rPr lang="en-GB" sz="3700" dirty="0">
                <a:solidFill>
                  <a:schemeClr val="tx1"/>
                </a:solidFill>
              </a:rPr>
              <a:t>A project or update to an asset cannot commence until a DPIA has been finalised but after the initial completion the DPIA does not need further review unless it is likely to involve a new use or significantly change the way it handles personal data. Any major changes to information assets must be agreed, this includes new and or replacement software, system updates and installations, removal or archiving of an information asset and the creation of a new information asset. </a:t>
            </a:r>
          </a:p>
          <a:p>
            <a:pPr marL="0" indent="0">
              <a:buNone/>
            </a:pPr>
            <a:endParaRPr lang="en-GB" sz="3700" dirty="0">
              <a:solidFill>
                <a:schemeClr val="tx1"/>
              </a:solidFill>
            </a:endParaRPr>
          </a:p>
          <a:p>
            <a:pPr marL="0" indent="0">
              <a:buNone/>
            </a:pPr>
            <a:r>
              <a:rPr lang="en-GB" sz="3700" dirty="0">
                <a:solidFill>
                  <a:schemeClr val="tx1"/>
                </a:solidFill>
              </a:rPr>
              <a:t>It is an asset owner’s responsibility to complete a DPIA for any new information assets they are looking to introduce to the Trust. </a:t>
            </a:r>
          </a:p>
          <a:p>
            <a:pPr marL="0" indent="0">
              <a:buNone/>
            </a:pPr>
            <a:endParaRPr lang="en-GB" sz="3700" dirty="0">
              <a:solidFill>
                <a:schemeClr val="tx1"/>
              </a:solidFill>
            </a:endParaRPr>
          </a:p>
          <a:p>
            <a:pPr marL="0" indent="0">
              <a:buNone/>
            </a:pPr>
            <a:r>
              <a:rPr lang="en-GB" sz="3700" dirty="0">
                <a:solidFill>
                  <a:schemeClr val="tx1"/>
                </a:solidFill>
              </a:rPr>
              <a:t>The asset owner is also responsible for ensuring that  any modifications altering the use of data held in a current Trust asset are captured through the assets DPIA document.</a:t>
            </a:r>
          </a:p>
          <a:p>
            <a:pPr marL="0" indent="0">
              <a:buNone/>
            </a:pPr>
            <a:endParaRPr lang="en-GB" sz="2500" dirty="0">
              <a:solidFill>
                <a:schemeClr val="tx1"/>
              </a:solidFill>
            </a:endParaRPr>
          </a:p>
          <a:p>
            <a:pPr marL="0" indent="0">
              <a:buNone/>
            </a:pPr>
            <a:endParaRPr lang="en-GB" sz="2500" dirty="0">
              <a:solidFill>
                <a:schemeClr val="tx1"/>
              </a:solidFill>
            </a:endParaRPr>
          </a:p>
          <a:p>
            <a:endParaRPr lang="en-GB" dirty="0"/>
          </a:p>
        </p:txBody>
      </p:sp>
    </p:spTree>
    <p:extLst>
      <p:ext uri="{BB962C8B-B14F-4D97-AF65-F5344CB8AC3E}">
        <p14:creationId xmlns:p14="http://schemas.microsoft.com/office/powerpoint/2010/main" val="41043151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1676</TotalTime>
  <Words>8135</Words>
  <Application>Microsoft Office PowerPoint</Application>
  <PresentationFormat>On-screen Show (4:3)</PresentationFormat>
  <Paragraphs>673</Paragraphs>
  <Slides>68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68</vt:i4>
      </vt:variant>
    </vt:vector>
  </HeadingPairs>
  <TitlesOfParts>
    <vt:vector size="73" baseType="lpstr">
      <vt:lpstr>Arial</vt:lpstr>
      <vt:lpstr>Calibri</vt:lpstr>
      <vt:lpstr>Candara</vt:lpstr>
      <vt:lpstr>Symbol</vt:lpstr>
      <vt:lpstr>Waveform</vt:lpstr>
      <vt:lpstr>Information Asset Owner  (IAO)</vt:lpstr>
      <vt:lpstr>What is an Information Asset?</vt:lpstr>
      <vt:lpstr>PowerPoint Presentation</vt:lpstr>
      <vt:lpstr>PowerPoint Presentation</vt:lpstr>
      <vt:lpstr>Information Asset Due-Diligence &amp; Lifecycle of an Asset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On-Going Asset Management</vt:lpstr>
      <vt:lpstr>PowerPoint Presentation</vt:lpstr>
      <vt:lpstr>System Management  Best Practice</vt:lpstr>
      <vt:lpstr>PowerPoint Presentation</vt:lpstr>
      <vt:lpstr>Confidentiality, Integrity, Availability</vt:lpstr>
      <vt:lpstr>PowerPoint Presentation</vt:lpstr>
      <vt:lpstr>Pseudonymisation &amp; Anonymisation</vt:lpstr>
      <vt:lpstr>Information Mismanagement</vt:lpstr>
      <vt:lpstr>Sharing information with other organisations.</vt:lpstr>
      <vt:lpstr>PowerPoint Presentation</vt:lpstr>
      <vt:lpstr>Cyber Security &amp; Incident Reporting</vt:lpstr>
      <vt:lpstr>PowerPoint Presentation</vt:lpstr>
      <vt:lpstr>Incident Reporting</vt:lpstr>
      <vt:lpstr>PowerPoint Presentation</vt:lpstr>
      <vt:lpstr>Why do we need an Information Asset Register?</vt:lpstr>
      <vt:lpstr>PowerPoint Presentation</vt:lpstr>
      <vt:lpstr>Information Security Forms</vt:lpstr>
      <vt:lpstr>PowerPoint Presentation</vt:lpstr>
      <vt:lpstr>System Level Security Policy (SLSP)</vt:lpstr>
      <vt:lpstr>Data Flow Mapping</vt:lpstr>
      <vt:lpstr>Business Continuity and Disaster Recovery (BCDR)</vt:lpstr>
      <vt:lpstr>Risk</vt:lpstr>
      <vt:lpstr>PowerPoint Presentation</vt:lpstr>
      <vt:lpstr>Contract Renewal</vt:lpstr>
      <vt:lpstr>PowerPoint Presentation</vt:lpstr>
      <vt:lpstr>End of Lifecycle</vt:lpstr>
      <vt:lpstr>PowerPoint Presentation</vt:lpstr>
      <vt:lpstr>Decommissioning</vt:lpstr>
      <vt:lpstr>Legislation</vt:lpstr>
      <vt:lpstr>PowerPoint Presentation</vt:lpstr>
      <vt:lpstr>PowerPoint Presentation</vt:lpstr>
      <vt:lpstr>Caldicott Principles</vt:lpstr>
      <vt:lpstr>Caldicott Principles</vt:lpstr>
      <vt:lpstr>Freedoms of Information (FOI) &amp; Subject Access Requests (SAR)</vt:lpstr>
      <vt:lpstr>Data Security &amp; Protection (DSP) Toolkit</vt:lpstr>
      <vt:lpstr>The Role of Information Asset Owner (IAO)</vt:lpstr>
      <vt:lpstr>PowerPoint Presentation</vt:lpstr>
      <vt:lpstr>PowerPoint Presentation</vt:lpstr>
      <vt:lpstr>The Role of the Information Asset Administrator (IAA)</vt:lpstr>
      <vt:lpstr>PowerPoint Presentation</vt:lpstr>
      <vt:lpstr>The Role of Caldicott Guardian, SIRO &amp; DPO</vt:lpstr>
      <vt:lpstr>PowerPoint Presentation</vt:lpstr>
      <vt:lpstr>Assessment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Asset Owner  (IAO)</dc:title>
  <dc:creator>Montinaro, Rachel (RJE) UHNM</dc:creator>
  <cp:lastModifiedBy>Goodwin, Stuart (RJE) UHNM</cp:lastModifiedBy>
  <cp:revision>120</cp:revision>
  <dcterms:created xsi:type="dcterms:W3CDTF">2020-03-25T08:59:14Z</dcterms:created>
  <dcterms:modified xsi:type="dcterms:W3CDTF">2024-02-23T13:56:51Z</dcterms:modified>
</cp:coreProperties>
</file>