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0"/>
  </p:notesMasterIdLst>
  <p:sldIdLst>
    <p:sldId id="597" r:id="rId5"/>
    <p:sldId id="594" r:id="rId6"/>
    <p:sldId id="596" r:id="rId7"/>
    <p:sldId id="595" r:id="rId8"/>
    <p:sldId id="598" r:id="rId9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tcj2" initials="m" lastIdx="5" clrIdx="0"/>
  <p:cmAuthor id="1" name="conafk" initials="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DBDB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E1D6CD-8F73-4062-870B-9B3A2C06B8DD}" v="1" dt="2023-04-06T08:52:33.9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06" autoAdjust="0"/>
    <p:restoredTop sz="86375" autoAdjust="0"/>
  </p:normalViewPr>
  <p:slideViewPr>
    <p:cSldViewPr>
      <p:cViewPr>
        <p:scale>
          <a:sx n="100" d="100"/>
          <a:sy n="100" d="100"/>
        </p:scale>
        <p:origin x="-48" y="3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B93B0-94C9-42B3-9465-83272E8AB7C7}" type="datetimeFigureOut">
              <a:rPr lang="en-GB" smtClean="0"/>
              <a:t>29/08/2023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6F14D-2D54-44B8-BE52-C0AB4CE7EFF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666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rr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5842992" cy="580926"/>
          </a:xfrm>
          <a:prstGeom prst="roundRect">
            <a:avLst/>
          </a:prstGeom>
          <a:solidFill>
            <a:schemeClr val="tx2"/>
          </a:solidFill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48245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276102" y="6323807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fld id="{A4BF3DD0-8851-4865-823F-3345F706D85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901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800" y="3645024"/>
            <a:ext cx="6192688" cy="2520280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txBody>
          <a:bodyPr/>
          <a:lstStyle>
            <a:lvl1pPr marL="0" indent="0">
              <a:buNone/>
              <a:defRPr sz="11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4"/>
          </p:nvPr>
        </p:nvSpPr>
        <p:spPr>
          <a:xfrm>
            <a:off x="5724128" y="2852936"/>
            <a:ext cx="3240360" cy="792088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txBody>
          <a:bodyPr/>
          <a:lstStyle>
            <a:lvl1pPr marL="0" indent="0">
              <a:buNone/>
              <a:defRPr sz="11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5"/>
          </p:nvPr>
        </p:nvSpPr>
        <p:spPr>
          <a:xfrm>
            <a:off x="395536" y="3645024"/>
            <a:ext cx="2376264" cy="2520280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txBody>
          <a:bodyPr/>
          <a:lstStyle>
            <a:lvl1pPr marL="0" indent="0">
              <a:buNone/>
              <a:defRPr sz="11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276102" y="6323807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fld id="{A4BF3DD0-8851-4865-823F-3345F706D85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5112568" cy="432048"/>
          </a:xfrm>
          <a:prstGeom prst="roundRect">
            <a:avLst/>
          </a:prstGeom>
          <a:solidFill>
            <a:schemeClr val="tx2"/>
          </a:solidFill>
        </p:spPr>
        <p:txBody>
          <a:bodyPr/>
          <a:lstStyle>
            <a:lvl1pPr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45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08" b="14653"/>
          <a:stretch/>
        </p:blipFill>
        <p:spPr>
          <a:xfrm>
            <a:off x="7308304" y="4128"/>
            <a:ext cx="1719572" cy="787498"/>
          </a:xfrm>
          <a:prstGeom prst="rect">
            <a:avLst/>
          </a:prstGeom>
        </p:spPr>
      </p:pic>
      <p:grpSp>
        <p:nvGrpSpPr>
          <p:cNvPr id="6" name="Group 5"/>
          <p:cNvGrpSpPr/>
          <p:nvPr userDrawn="1"/>
        </p:nvGrpSpPr>
        <p:grpSpPr>
          <a:xfrm>
            <a:off x="0" y="-8503"/>
            <a:ext cx="432048" cy="6858000"/>
            <a:chOff x="0" y="0"/>
            <a:chExt cx="432048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432048" cy="112474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1124744"/>
              <a:ext cx="432048" cy="1080120"/>
            </a:xfrm>
            <a:prstGeom prst="rect">
              <a:avLst/>
            </a:prstGeom>
            <a:solidFill>
              <a:srgbClr val="F82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0" y="2204864"/>
              <a:ext cx="432048" cy="115212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3356992"/>
              <a:ext cx="432048" cy="115212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4509120"/>
              <a:ext cx="432048" cy="115212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0" y="5661248"/>
              <a:ext cx="432048" cy="119675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35496" y="6429931"/>
            <a:ext cx="5904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Delivering Exceptional Care with Exceptional People </a:t>
            </a: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5508104" y="6251121"/>
            <a:ext cx="3528392" cy="562254"/>
            <a:chOff x="5564358" y="6248524"/>
            <a:chExt cx="3474817" cy="582918"/>
          </a:xfrm>
        </p:grpSpPr>
        <p:grpSp>
          <p:nvGrpSpPr>
            <p:cNvPr id="19" name="Group 18"/>
            <p:cNvGrpSpPr/>
            <p:nvPr/>
          </p:nvGrpSpPr>
          <p:grpSpPr>
            <a:xfrm>
              <a:off x="5564358" y="6265028"/>
              <a:ext cx="560687" cy="548586"/>
              <a:chOff x="0" y="0"/>
              <a:chExt cx="1141301" cy="1120416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0" y="0"/>
                <a:ext cx="1141301" cy="1120416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28" name="Plus 27"/>
              <p:cNvSpPr/>
              <p:nvPr/>
            </p:nvSpPr>
            <p:spPr>
              <a:xfrm>
                <a:off x="43933" y="61385"/>
                <a:ext cx="1017637" cy="965777"/>
              </a:xfrm>
              <a:prstGeom prst="mathPlus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6133254" y="6259624"/>
              <a:ext cx="576065" cy="566547"/>
              <a:chOff x="0" y="0"/>
              <a:chExt cx="1139022" cy="1065433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0" y="0"/>
                <a:ext cx="1139022" cy="1065433"/>
              </a:xfrm>
              <a:prstGeom prst="ellipse">
                <a:avLst/>
              </a:prstGeom>
              <a:solidFill>
                <a:srgbClr val="D751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 dirty="0"/>
              </a:p>
            </p:txBody>
          </p:sp>
          <p:pic>
            <p:nvPicPr>
              <p:cNvPr id="26" name="Picture 25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20798" y="14134"/>
                <a:ext cx="693619" cy="10237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1" name="Picture 20"/>
            <p:cNvPicPr/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96" r="9533"/>
            <a:stretch/>
          </p:blipFill>
          <p:spPr bwMode="auto">
            <a:xfrm>
              <a:off x="6695057" y="6248524"/>
              <a:ext cx="648072" cy="56825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22" name="Picture 21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8304" y="6259624"/>
              <a:ext cx="576064" cy="571818"/>
            </a:xfrm>
            <a:prstGeom prst="rect">
              <a:avLst/>
            </a:prstGeom>
            <a:noFill/>
          </p:spPr>
        </p:pic>
        <p:pic>
          <p:nvPicPr>
            <p:cNvPr id="23" name="Picture 22"/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4368" y="6259623"/>
              <a:ext cx="576064" cy="539835"/>
            </a:xfrm>
            <a:prstGeom prst="rect">
              <a:avLst/>
            </a:prstGeom>
            <a:noFill/>
          </p:spPr>
        </p:pic>
        <p:pic>
          <p:nvPicPr>
            <p:cNvPr id="24" name="Picture 23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0432" y="6259624"/>
              <a:ext cx="578743" cy="566546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62924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348880"/>
            <a:ext cx="7416824" cy="1728192"/>
          </a:xfrm>
        </p:spPr>
        <p:txBody>
          <a:bodyPr/>
          <a:lstStyle/>
          <a:p>
            <a:r>
              <a:rPr lang="en-GB" sz="4800" dirty="0"/>
              <a:t>JD IA Rate Cards Summary Pack</a:t>
            </a:r>
          </a:p>
        </p:txBody>
      </p:sp>
    </p:spTree>
    <p:extLst>
      <p:ext uri="{BB962C8B-B14F-4D97-AF65-F5344CB8AC3E}">
        <p14:creationId xmlns:p14="http://schemas.microsoft.com/office/powerpoint/2010/main" val="2529298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1560" y="3212976"/>
            <a:ext cx="5179010" cy="432048"/>
          </a:xfrm>
        </p:spPr>
        <p:txBody>
          <a:bodyPr/>
          <a:lstStyle/>
          <a:p>
            <a:pPr algn="l"/>
            <a:r>
              <a:rPr lang="en-GB" dirty="0"/>
              <a:t>IA Support Rate Card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647803"/>
              </p:ext>
            </p:extLst>
          </p:nvPr>
        </p:nvGraphicFramePr>
        <p:xfrm>
          <a:off x="899592" y="4509120"/>
          <a:ext cx="6845653" cy="13716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613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4756"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effectLst/>
                        </a:rPr>
                        <a:t>In Hours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effectLst/>
                        </a:rPr>
                        <a:t>Out Of Hours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575"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Junior Doctor</a:t>
                      </a:r>
                      <a:r>
                        <a:rPr lang="en-GB" baseline="0" dirty="0">
                          <a:effectLst/>
                        </a:rPr>
                        <a:t> skill set (SHO equivalent)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effectLst/>
                        </a:rPr>
                        <a:t>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effectLst/>
                        </a:rPr>
                        <a:t>86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575"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Ability to complete</a:t>
                      </a:r>
                      <a:r>
                        <a:rPr lang="en-GB" baseline="0" dirty="0">
                          <a:effectLst/>
                        </a:rPr>
                        <a:t> Jnr Dr tasks (FY1 equivalent)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effectLst/>
                        </a:rPr>
                        <a:t>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effectLst/>
                        </a:rPr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2536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678675" y="3585790"/>
            <a:ext cx="75947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Special SHO and other rates for other Healthcare Professions able to act as a junior doctor/cover other duties (e.g. ANP, ACP, prescribing Pharmacists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Uplift of 30%/50% (in hours/OOH) above respective rate card value</a:t>
            </a: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497684" y="332656"/>
            <a:ext cx="6450579" cy="648072"/>
          </a:xfrm>
          <a:prstGeom prst="roundRect">
            <a:avLst/>
          </a:prstGeom>
          <a:solidFill>
            <a:schemeClr val="tx2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200" dirty="0"/>
              <a:t>Rate for AHPs supporting JD IA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248056"/>
              </p:ext>
            </p:extLst>
          </p:nvPr>
        </p:nvGraphicFramePr>
        <p:xfrm>
          <a:off x="862439" y="1697999"/>
          <a:ext cx="6733897" cy="13716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501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4756"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effectLst/>
                        </a:rPr>
                        <a:t>In Hours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effectLst/>
                        </a:rPr>
                        <a:t>Out Of Hours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575"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SHO (CT1-2)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effectLst/>
                        </a:rPr>
                        <a:t>47.03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effectLst/>
                        </a:rPr>
                        <a:t>57.48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575"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FY1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effectLst/>
                        </a:rPr>
                        <a:t>36.58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effectLst/>
                        </a:rPr>
                        <a:t>41.80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86" y="1177007"/>
            <a:ext cx="5265312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3901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11560" y="404664"/>
            <a:ext cx="5626968" cy="580926"/>
          </a:xfrm>
        </p:spPr>
        <p:txBody>
          <a:bodyPr/>
          <a:lstStyle/>
          <a:p>
            <a:r>
              <a:rPr lang="en-GB" b="1" dirty="0"/>
              <a:t>Non consultant grade doctors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7661098"/>
              </p:ext>
            </p:extLst>
          </p:nvPr>
        </p:nvGraphicFramePr>
        <p:xfrm>
          <a:off x="1403648" y="2204864"/>
          <a:ext cx="6840760" cy="3463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UHNM </a:t>
                      </a:r>
                    </a:p>
                    <a:p>
                      <a:r>
                        <a:rPr lang="en-GB" dirty="0"/>
                        <a:t>In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UHNM OOH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Enhanced In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Enhanced</a:t>
                      </a:r>
                      <a:r>
                        <a:rPr lang="en-GB" baseline="0" dirty="0"/>
                        <a:t> OOH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36.58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41.80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47.55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62.70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41.80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54.34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78.38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CT1-2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47.03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57.48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61.14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86.22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0427">
                <a:tc>
                  <a:txBody>
                    <a:bodyPr/>
                    <a:lstStyle/>
                    <a:p>
                      <a:r>
                        <a:rPr lang="en-GB" dirty="0"/>
                        <a:t>ST3-8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62.70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83.63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81.51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125.45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Supervised</a:t>
                      </a:r>
                      <a:r>
                        <a:rPr lang="en-GB" sz="1800" baseline="0" dirty="0"/>
                        <a:t> SAS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73.15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88.83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95.10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177.66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95536" y="980728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Uplift of 30%/50% (in hours/OOH) above respective rate card</a:t>
            </a:r>
          </a:p>
        </p:txBody>
      </p:sp>
    </p:spTree>
    <p:extLst>
      <p:ext uri="{BB962C8B-B14F-4D97-AF65-F5344CB8AC3E}">
        <p14:creationId xmlns:p14="http://schemas.microsoft.com/office/powerpoint/2010/main" val="2784746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1560" y="404664"/>
            <a:ext cx="5626968" cy="580926"/>
          </a:xfrm>
        </p:spPr>
        <p:txBody>
          <a:bodyPr/>
          <a:lstStyle/>
          <a:p>
            <a:r>
              <a:rPr lang="en-GB" b="1" dirty="0"/>
              <a:t>Consultant Rate Card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11560" y="1196752"/>
            <a:ext cx="8280920" cy="4824536"/>
          </a:xfrm>
        </p:spPr>
        <p:txBody>
          <a:bodyPr/>
          <a:lstStyle/>
          <a:p>
            <a:r>
              <a:rPr lang="en-GB" sz="2400" dirty="0"/>
              <a:t>In hours (0700-1900) £150/</a:t>
            </a:r>
            <a:r>
              <a:rPr lang="en-GB" sz="2400" dirty="0" err="1"/>
              <a:t>hr</a:t>
            </a:r>
            <a:r>
              <a:rPr lang="en-GB" sz="2400" dirty="0"/>
              <a:t> (</a:t>
            </a:r>
            <a:r>
              <a:rPr lang="en-GB" sz="2400" b="1" dirty="0"/>
              <a:t>UHNM Rate card + 30%) </a:t>
            </a:r>
            <a:r>
              <a:rPr lang="en-GB" sz="2400" dirty="0"/>
              <a:t>for those doing additional sessions or time shifting SPA</a:t>
            </a:r>
          </a:p>
          <a:p>
            <a:r>
              <a:rPr lang="en-GB" sz="2400" dirty="0"/>
              <a:t>OOH (1900-0700) £229/</a:t>
            </a:r>
            <a:r>
              <a:rPr lang="en-GB" sz="2400" dirty="0" err="1"/>
              <a:t>hr</a:t>
            </a:r>
            <a:r>
              <a:rPr lang="en-GB" sz="2400" dirty="0"/>
              <a:t> (</a:t>
            </a:r>
            <a:r>
              <a:rPr lang="en-GB" sz="2400" b="1" dirty="0"/>
              <a:t>UHNM Rate card + 100%)</a:t>
            </a:r>
          </a:p>
          <a:p>
            <a:r>
              <a:rPr lang="en-GB" sz="2400" dirty="0"/>
              <a:t>Clinical DCC to be displaced/redeployed to specialty ward and to cover emergencies. This will only happen with the explicit agreement with the consultant.</a:t>
            </a:r>
          </a:p>
          <a:p>
            <a:r>
              <a:rPr lang="en-GB" sz="2400" dirty="0"/>
              <a:t>Convert SPA to DCC to support wards/emergency cover and paid at the in hours rate.</a:t>
            </a:r>
          </a:p>
          <a:p>
            <a:r>
              <a:rPr lang="en-GB" sz="2400" dirty="0"/>
              <a:t>All Study Leave will be cancelled.</a:t>
            </a:r>
          </a:p>
          <a:p>
            <a:r>
              <a:rPr lang="en-GB" sz="2400" dirty="0"/>
              <a:t>The Trust does not intend to blanket cancel annual leave for the strike days.</a:t>
            </a:r>
          </a:p>
          <a:p>
            <a:r>
              <a:rPr lang="en-GB" sz="2400" dirty="0"/>
              <a:t>This applies for consultants and independent SAS doctors.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28751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5536" y="980728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GP rates will be aligned to SAS rates (supervised or independent, depending on skills) for additional sessions, over and above contracted hours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Agency doctors to be offered uplift of 30% on HTE capped rate</a:t>
            </a:r>
          </a:p>
        </p:txBody>
      </p:sp>
    </p:spTree>
    <p:extLst>
      <p:ext uri="{BB962C8B-B14F-4D97-AF65-F5344CB8AC3E}">
        <p14:creationId xmlns:p14="http://schemas.microsoft.com/office/powerpoint/2010/main" val="3253854470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c5296f-d901-4a13-85cb-0ac33d2c40e9" xsi:nil="true"/>
    <lcf76f155ced4ddcb4097134ff3c332f xmlns="c045b7a1-d994-42c0-beb3-804d56bd574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9274B52229B045A67DF6AF33D931CA" ma:contentTypeVersion="12" ma:contentTypeDescription="Create a new document." ma:contentTypeScope="" ma:versionID="2485c563011ae0d2571f9f65229efc62">
  <xsd:schema xmlns:xsd="http://www.w3.org/2001/XMLSchema" xmlns:xs="http://www.w3.org/2001/XMLSchema" xmlns:p="http://schemas.microsoft.com/office/2006/metadata/properties" xmlns:ns2="c045b7a1-d994-42c0-beb3-804d56bd5741" xmlns:ns3="bec5296f-d901-4a13-85cb-0ac33d2c40e9" targetNamespace="http://schemas.microsoft.com/office/2006/metadata/properties" ma:root="true" ma:fieldsID="a638c96d83d48fbc11f8fb7e36a427ca" ns2:_="" ns3:_="">
    <xsd:import namespace="c045b7a1-d994-42c0-beb3-804d56bd5741"/>
    <xsd:import namespace="bec5296f-d901-4a13-85cb-0ac33d2c40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45b7a1-d994-42c0-beb3-804d56bd57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16a6162c-3b63-4970-bef6-9a78f6558ac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c5296f-d901-4a13-85cb-0ac33d2c40e9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61455174-5a1d-4ee3-9262-d0b0bab46869}" ma:internalName="TaxCatchAll" ma:showField="CatchAllData" ma:web="bec5296f-d901-4a13-85cb-0ac33d2c40e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29B193-27D4-457F-AA6F-0C53FD403A6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bec5296f-d901-4a13-85cb-0ac33d2c40e9"/>
    <ds:schemaRef ds:uri="c045b7a1-d994-42c0-beb3-804d56bd5741"/>
  </ds:schemaRefs>
</ds:datastoreItem>
</file>

<file path=customXml/itemProps2.xml><?xml version="1.0" encoding="utf-8"?>
<ds:datastoreItem xmlns:ds="http://schemas.openxmlformats.org/officeDocument/2006/customXml" ds:itemID="{B6746707-BC39-4B91-BEC4-7392EF395C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DD9D34-D7DB-4E45-94B7-F5848936FC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45b7a1-d994-42c0-beb3-804d56bd5741"/>
    <ds:schemaRef ds:uri="bec5296f-d901-4a13-85cb-0ac33d2c40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123986</TotalTime>
  <Words>307</Words>
  <Application>Microsoft Office PowerPoint</Application>
  <PresentationFormat>On-screen Show (4:3)</PresentationFormat>
  <Paragraphs>66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1_Blank</vt:lpstr>
      <vt:lpstr>JD IA Rate Cards Summary Pack</vt:lpstr>
      <vt:lpstr>IA Support Rate Card</vt:lpstr>
      <vt:lpstr>Non consultant grade doctors</vt:lpstr>
      <vt:lpstr>Consultant Rate Card</vt:lpstr>
      <vt:lpstr>Notes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UHNM</dc:creator>
  <cp:lastModifiedBy>lindd</cp:lastModifiedBy>
  <cp:revision>2945</cp:revision>
  <cp:lastPrinted>2021-06-17T10:29:51Z</cp:lastPrinted>
  <dcterms:created xsi:type="dcterms:W3CDTF">2018-12-12T14:40:23Z</dcterms:created>
  <dcterms:modified xsi:type="dcterms:W3CDTF">2023-08-29T14:40:42Z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0x010100E69274B52229B045A67DF6AF33D931CA</vt:lpwstr>
  </property>
  <property fmtid="{D5CDD505-2E9C-101B-9397-08002B2CF9AE}" pid="3" name="MediaServiceImageTags">
    <vt:lpwstr/>
  </property>
</Properties>
</file>