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93" r:id="rId3"/>
    <p:sldId id="277" r:id="rId4"/>
    <p:sldId id="276" r:id="rId5"/>
    <p:sldId id="288" r:id="rId6"/>
    <p:sldId id="285" r:id="rId7"/>
    <p:sldId id="292" r:id="rId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a:srgbClr val="005EB8"/>
    <a:srgbClr val="00A499"/>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8796" autoAdjust="0"/>
  </p:normalViewPr>
  <p:slideViewPr>
    <p:cSldViewPr snapToGrid="0">
      <p:cViewPr varScale="1">
        <p:scale>
          <a:sx n="70" d="100"/>
          <a:sy n="70" d="100"/>
        </p:scale>
        <p:origin x="96" y="702"/>
      </p:cViewPr>
      <p:guideLst/>
    </p:cSldViewPr>
  </p:slideViewPr>
  <p:notesTextViewPr>
    <p:cViewPr>
      <p:scale>
        <a:sx n="3" d="2"/>
        <a:sy n="3" d="2"/>
      </p:scale>
      <p:origin x="0" y="0"/>
    </p:cViewPr>
  </p:notesTextViewPr>
  <p:sorterViewPr>
    <p:cViewPr>
      <p:scale>
        <a:sx n="100" d="100"/>
        <a:sy n="100" d="100"/>
      </p:scale>
      <p:origin x="0" y="-1452"/>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138D26A7-7B85-41F7-88DA-2032DB948E70}" type="datetimeFigureOut">
              <a:rPr lang="en-GB" smtClean="0"/>
              <a:t>06/08/2025</a:t>
            </a:fld>
            <a:endParaRPr lang="en-GB"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7C46C5E1-DD9A-423D-9C28-A20F9A60BF4D}" type="slidenum">
              <a:rPr lang="en-GB" smtClean="0"/>
              <a:t>‹#›</a:t>
            </a:fld>
            <a:endParaRPr lang="en-GB" dirty="0"/>
          </a:p>
        </p:txBody>
      </p:sp>
    </p:spTree>
    <p:extLst>
      <p:ext uri="{BB962C8B-B14F-4D97-AF65-F5344CB8AC3E}">
        <p14:creationId xmlns:p14="http://schemas.microsoft.com/office/powerpoint/2010/main" val="5857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094EB-114C-55CF-3CF0-2C2835A9B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B8747-2EE3-D596-046F-1E8CC2F1A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56E0C-E1E0-6DA4-C330-559D1CCD75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BFD48A-31A3-B4C3-03ED-758910893C28}"/>
              </a:ext>
            </a:extLst>
          </p:cNvPr>
          <p:cNvSpPr>
            <a:spLocks noGrp="1"/>
          </p:cNvSpPr>
          <p:nvPr>
            <p:ph type="sldNum" sz="quarter" idx="5"/>
          </p:nvPr>
        </p:nvSpPr>
        <p:spPr/>
        <p:txBody>
          <a:bodyPr/>
          <a:lstStyle/>
          <a:p>
            <a:fld id="{7C46C5E1-DD9A-423D-9C28-A20F9A60BF4D}" type="slidenum">
              <a:rPr lang="en-GB" smtClean="0"/>
              <a:t>2</a:t>
            </a:fld>
            <a:endParaRPr lang="en-GB" dirty="0"/>
          </a:p>
        </p:txBody>
      </p:sp>
    </p:spTree>
    <p:extLst>
      <p:ext uri="{BB962C8B-B14F-4D97-AF65-F5344CB8AC3E}">
        <p14:creationId xmlns:p14="http://schemas.microsoft.com/office/powerpoint/2010/main" val="291029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46C5E1-DD9A-423D-9C28-A20F9A60BF4D}" type="slidenum">
              <a:rPr lang="en-GB" smtClean="0"/>
              <a:t>3</a:t>
            </a:fld>
            <a:endParaRPr lang="en-GB" dirty="0"/>
          </a:p>
        </p:txBody>
      </p:sp>
    </p:spTree>
    <p:extLst>
      <p:ext uri="{BB962C8B-B14F-4D97-AF65-F5344CB8AC3E}">
        <p14:creationId xmlns:p14="http://schemas.microsoft.com/office/powerpoint/2010/main" val="266092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46C5E1-DD9A-423D-9C28-A20F9A60BF4D}" type="slidenum">
              <a:rPr lang="en-GB" smtClean="0"/>
              <a:t>5</a:t>
            </a:fld>
            <a:endParaRPr lang="en-GB" dirty="0"/>
          </a:p>
        </p:txBody>
      </p:sp>
    </p:spTree>
    <p:extLst>
      <p:ext uri="{BB962C8B-B14F-4D97-AF65-F5344CB8AC3E}">
        <p14:creationId xmlns:p14="http://schemas.microsoft.com/office/powerpoint/2010/main" val="159829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46C5E1-DD9A-423D-9C28-A20F9A60BF4D}" type="slidenum">
              <a:rPr lang="en-GB" smtClean="0"/>
              <a:t>6</a:t>
            </a:fld>
            <a:endParaRPr lang="en-GB" dirty="0"/>
          </a:p>
        </p:txBody>
      </p:sp>
    </p:spTree>
    <p:extLst>
      <p:ext uri="{BB962C8B-B14F-4D97-AF65-F5344CB8AC3E}">
        <p14:creationId xmlns:p14="http://schemas.microsoft.com/office/powerpoint/2010/main" val="2127528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F2F5-8639-A349-2FDB-E0B9A8BC7ABC}"/>
              </a:ext>
            </a:extLst>
          </p:cNvPr>
          <p:cNvSpPr>
            <a:spLocks noGrp="1"/>
          </p:cNvSpPr>
          <p:nvPr>
            <p:ph type="ctrTitle" hasCustomPrompt="1"/>
          </p:nvPr>
        </p:nvSpPr>
        <p:spPr>
          <a:xfrm>
            <a:off x="800456" y="1901295"/>
            <a:ext cx="9144000" cy="1717728"/>
          </a:xfrm>
        </p:spPr>
        <p:txBody>
          <a:bodyPr anchor="b"/>
          <a:lstStyle>
            <a:lvl1pPr algn="l">
              <a:defRPr sz="6000" b="1"/>
            </a:lvl1pPr>
          </a:lstStyle>
          <a:p>
            <a:r>
              <a:rPr lang="en-GB" dirty="0"/>
              <a:t>UHNM Presentation Template</a:t>
            </a:r>
          </a:p>
        </p:txBody>
      </p:sp>
      <p:sp>
        <p:nvSpPr>
          <p:cNvPr id="3" name="Subtitle 2">
            <a:extLst>
              <a:ext uri="{FF2B5EF4-FFF2-40B4-BE49-F238E27FC236}">
                <a16:creationId xmlns:a16="http://schemas.microsoft.com/office/drawing/2014/main" id="{F9DB16E9-EFE7-4D07-856F-82C977A38B34}"/>
              </a:ext>
            </a:extLst>
          </p:cNvPr>
          <p:cNvSpPr>
            <a:spLocks noGrp="1"/>
          </p:cNvSpPr>
          <p:nvPr>
            <p:ph type="subTitle" idx="1" hasCustomPrompt="1"/>
          </p:nvPr>
        </p:nvSpPr>
        <p:spPr>
          <a:xfrm>
            <a:off x="800456" y="3938769"/>
            <a:ext cx="9144000" cy="365125"/>
          </a:xfrm>
        </p:spPr>
        <p:txBody>
          <a:bodyPr/>
          <a:lstStyle>
            <a:lvl1pPr marL="0" indent="0" algn="l">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to go here</a:t>
            </a:r>
          </a:p>
        </p:txBody>
      </p:sp>
      <p:sp>
        <p:nvSpPr>
          <p:cNvPr id="4" name="Date Placeholder 3">
            <a:extLst>
              <a:ext uri="{FF2B5EF4-FFF2-40B4-BE49-F238E27FC236}">
                <a16:creationId xmlns:a16="http://schemas.microsoft.com/office/drawing/2014/main" id="{2FFF7571-7FFE-A11E-2907-318D35F2ED41}"/>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5" name="Footer Placeholder 4">
            <a:extLst>
              <a:ext uri="{FF2B5EF4-FFF2-40B4-BE49-F238E27FC236}">
                <a16:creationId xmlns:a16="http://schemas.microsoft.com/office/drawing/2014/main" id="{37592517-8B92-6DF8-D685-6389BFEC1D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260002-2038-3964-A8E3-9D42FBA404E8}"/>
              </a:ext>
            </a:extLst>
          </p:cNvPr>
          <p:cNvSpPr>
            <a:spLocks noGrp="1"/>
          </p:cNvSpPr>
          <p:nvPr>
            <p:ph type="sldNum" sz="quarter" idx="12"/>
          </p:nvPr>
        </p:nvSpPr>
        <p:spPr/>
        <p:txBody>
          <a:bodyPr/>
          <a:lstStyle/>
          <a:p>
            <a:fld id="{805C708B-A9E7-4D61-93CE-A3BB55AA9AAD}" type="slidenum">
              <a:rPr lang="en-GB" smtClean="0"/>
              <a:t>‹#›</a:t>
            </a:fld>
            <a:endParaRPr lang="en-GB" dirty="0"/>
          </a:p>
        </p:txBody>
      </p:sp>
      <p:pic>
        <p:nvPicPr>
          <p:cNvPr id="9" name="Picture 8" descr="A circle with text and symbols on it&#10;&#10;AI-generated content may be incorrect.">
            <a:extLst>
              <a:ext uri="{FF2B5EF4-FFF2-40B4-BE49-F238E27FC236}">
                <a16:creationId xmlns:a16="http://schemas.microsoft.com/office/drawing/2014/main" id="{5EA388F6-E8B7-B910-FD5B-E162CC056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781" y="5167347"/>
            <a:ext cx="1662290" cy="1554128"/>
          </a:xfrm>
          <a:prstGeom prst="rect">
            <a:avLst/>
          </a:prstGeom>
        </p:spPr>
      </p:pic>
      <p:pic>
        <p:nvPicPr>
          <p:cNvPr id="10" name="Picture 9" descr="A group of people in circles&#10;&#10;AI-generated content may be incorrect.">
            <a:extLst>
              <a:ext uri="{FF2B5EF4-FFF2-40B4-BE49-F238E27FC236}">
                <a16:creationId xmlns:a16="http://schemas.microsoft.com/office/drawing/2014/main" id="{BCB47234-29E9-F24E-3525-05B3F4675B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173528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FF17-2C07-DD49-89A5-3229276FFA4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7C619C-1614-462D-5040-51B6F41872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A5223C-9922-29E4-93FD-6540BC37B275}"/>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5" name="Footer Placeholder 4">
            <a:extLst>
              <a:ext uri="{FF2B5EF4-FFF2-40B4-BE49-F238E27FC236}">
                <a16:creationId xmlns:a16="http://schemas.microsoft.com/office/drawing/2014/main" id="{E8560A1A-ED9B-AF6E-E37D-A312EAF41A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357042-48D0-8771-1418-6004856D4425}"/>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97595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3A0A53-BEE8-1F5B-4138-14F727EEF8B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5C500FD-D6FD-07AE-C354-166E841EB8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8AA21C-2521-7BFD-AB6D-902BCD49EB25}"/>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5" name="Footer Placeholder 4">
            <a:extLst>
              <a:ext uri="{FF2B5EF4-FFF2-40B4-BE49-F238E27FC236}">
                <a16:creationId xmlns:a16="http://schemas.microsoft.com/office/drawing/2014/main" id="{2AA04E89-5C42-6BBD-4678-0120A0C339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67FD98-F2B8-D1BA-7305-D8FE271D76F7}"/>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90306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A4F2-A288-95A2-65F3-4C936D630A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91A272D-5BAA-CF63-3F5E-E800BE7938ED}"/>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AAADFC9A-9684-3CC0-2752-BADF3AD7C332}"/>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5" name="Footer Placeholder 4">
            <a:extLst>
              <a:ext uri="{FF2B5EF4-FFF2-40B4-BE49-F238E27FC236}">
                <a16:creationId xmlns:a16="http://schemas.microsoft.com/office/drawing/2014/main" id="{AE6E13DE-CFAF-256F-B09A-4A854D41A0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1573BA-58C6-A0F4-52F3-D5AE9A0A729A}"/>
              </a:ext>
            </a:extLst>
          </p:cNvPr>
          <p:cNvSpPr>
            <a:spLocks noGrp="1"/>
          </p:cNvSpPr>
          <p:nvPr>
            <p:ph type="sldNum" sz="quarter" idx="12"/>
          </p:nvPr>
        </p:nvSpPr>
        <p:spPr/>
        <p:txBody>
          <a:bodyPr/>
          <a:lstStyle/>
          <a:p>
            <a:fld id="{805C708B-A9E7-4D61-93CE-A3BB55AA9AAD}" type="slidenum">
              <a:rPr lang="en-GB" smtClean="0"/>
              <a:t>‹#›</a:t>
            </a:fld>
            <a:endParaRPr lang="en-GB" dirty="0"/>
          </a:p>
        </p:txBody>
      </p:sp>
      <p:sp>
        <p:nvSpPr>
          <p:cNvPr id="8" name="TextBox 7">
            <a:extLst>
              <a:ext uri="{FF2B5EF4-FFF2-40B4-BE49-F238E27FC236}">
                <a16:creationId xmlns:a16="http://schemas.microsoft.com/office/drawing/2014/main" id="{4A38FDF6-D70E-F472-011B-B267BC763D8D}"/>
              </a:ext>
            </a:extLst>
          </p:cNvPr>
          <p:cNvSpPr txBox="1"/>
          <p:nvPr userDrawn="1"/>
        </p:nvSpPr>
        <p:spPr>
          <a:xfrm>
            <a:off x="734937" y="6371721"/>
            <a:ext cx="5024928" cy="246221"/>
          </a:xfrm>
          <a:prstGeom prst="rect">
            <a:avLst/>
          </a:prstGeom>
          <a:noFill/>
        </p:spPr>
        <p:txBody>
          <a:bodyPr wrap="square" rtlCol="0">
            <a:spAutoFit/>
          </a:bodyPr>
          <a:lstStyle/>
          <a:p>
            <a:r>
              <a:rPr lang="en-GB" sz="1000" b="1" dirty="0">
                <a:solidFill>
                  <a:srgbClr val="425563"/>
                </a:solidFill>
                <a:latin typeface="Frutiger" panose="020B0602020204020204" pitchFamily="34" charset="0"/>
              </a:rPr>
              <a:t>The best joined-up care for </a:t>
            </a:r>
            <a:r>
              <a:rPr lang="en-GB" sz="1000" b="1" i="1" dirty="0">
                <a:solidFill>
                  <a:srgbClr val="425563"/>
                </a:solidFill>
                <a:latin typeface="Frutiger" panose="020B0602020204020204" pitchFamily="34" charset="0"/>
              </a:rPr>
              <a:t>all</a:t>
            </a:r>
          </a:p>
        </p:txBody>
      </p:sp>
      <p:pic>
        <p:nvPicPr>
          <p:cNvPr id="9" name="Picture 8" descr="A circle with text and symbols on it&#10;&#10;AI-generated content may be incorrect.">
            <a:extLst>
              <a:ext uri="{FF2B5EF4-FFF2-40B4-BE49-F238E27FC236}">
                <a16:creationId xmlns:a16="http://schemas.microsoft.com/office/drawing/2014/main" id="{67A73D91-3696-B127-1391-F990E0AF91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4239" y="5167347"/>
            <a:ext cx="1662290" cy="1554128"/>
          </a:xfrm>
          <a:prstGeom prst="rect">
            <a:avLst/>
          </a:prstGeom>
        </p:spPr>
      </p:pic>
    </p:spTree>
    <p:extLst>
      <p:ext uri="{BB962C8B-B14F-4D97-AF65-F5344CB8AC3E}">
        <p14:creationId xmlns:p14="http://schemas.microsoft.com/office/powerpoint/2010/main" val="258546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A808-603A-9DEA-38C3-C8010ACA07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F20E67D-3EE2-0DD3-72B3-3B50E40E21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7D3211-EC4A-958B-6261-62BB7394907F}"/>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5" name="Footer Placeholder 4">
            <a:extLst>
              <a:ext uri="{FF2B5EF4-FFF2-40B4-BE49-F238E27FC236}">
                <a16:creationId xmlns:a16="http://schemas.microsoft.com/office/drawing/2014/main" id="{58ACF028-D272-9D38-8754-B5B744E5CF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19ABD81-EF98-AA28-E640-CE17839C6117}"/>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303785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8773-59E9-EC30-9405-FAC0C8071D00}"/>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84DBC78D-514F-C6B9-C14D-1638EA9D24F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ED29B93-BD98-45BF-FE2C-9769FCA5C25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F30FB4-ABB5-5647-7540-D262ADFB2509}"/>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6" name="Footer Placeholder 5">
            <a:extLst>
              <a:ext uri="{FF2B5EF4-FFF2-40B4-BE49-F238E27FC236}">
                <a16:creationId xmlns:a16="http://schemas.microsoft.com/office/drawing/2014/main" id="{F8265447-FCBA-37AD-F427-DCE872EECB7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B8621DE-D280-3594-5805-D28D006E0BAA}"/>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58068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C0D6-F18B-AE24-B4D0-FD6672BAC6D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BC0F2B5-8CBD-09E6-8A7E-0C9C62A38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72A6950-89B5-AC03-1C6C-11C0934064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4DDDEA4-48D1-C2BD-0757-CA0E118E9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EDFE05-FCCD-C6A3-E3DE-4D8E07BD51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286501-EB72-E282-5D84-9BE2B6CFE9BA}"/>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8" name="Footer Placeholder 7">
            <a:extLst>
              <a:ext uri="{FF2B5EF4-FFF2-40B4-BE49-F238E27FC236}">
                <a16:creationId xmlns:a16="http://schemas.microsoft.com/office/drawing/2014/main" id="{226C02BC-1034-6DA5-87E2-DE79FEF1BDE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0B7AA0C-4568-B61D-1410-69FFE1E15428}"/>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410553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0C0A-E6BA-41A9-5AFD-4189BE9F728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86B19B3-8907-9019-B44E-483B7DB050A0}"/>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4" name="Footer Placeholder 3">
            <a:extLst>
              <a:ext uri="{FF2B5EF4-FFF2-40B4-BE49-F238E27FC236}">
                <a16:creationId xmlns:a16="http://schemas.microsoft.com/office/drawing/2014/main" id="{D516DB39-76D4-9C86-3EC7-16851A82956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1A319E8-C6F1-76D9-0DA0-D1662FFF6863}"/>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184158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8A91A-1177-75A1-CD2C-AD7B44C995F6}"/>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3" name="Footer Placeholder 2">
            <a:extLst>
              <a:ext uri="{FF2B5EF4-FFF2-40B4-BE49-F238E27FC236}">
                <a16:creationId xmlns:a16="http://schemas.microsoft.com/office/drawing/2014/main" id="{13A85FFA-E172-3573-C39E-CB7BE44EE4E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A696986-71E3-7A82-AC66-E820E847BF7B}"/>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196775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0B80-40C9-451E-FB4F-2C2D63BF40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6539DE8-ADF8-8F5A-9396-156D809CA1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E842DAD-E2B9-B5A8-8975-9B373DB51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8374FA-EF65-F6D5-2F4B-88AEE21178B9}"/>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6" name="Footer Placeholder 5">
            <a:extLst>
              <a:ext uri="{FF2B5EF4-FFF2-40B4-BE49-F238E27FC236}">
                <a16:creationId xmlns:a16="http://schemas.microsoft.com/office/drawing/2014/main" id="{8F296D64-3A33-2870-C5AB-CEE0B2F77B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38001BE-9712-8DD4-5EF9-70BE9CB8DDDB}"/>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389443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CE8D-3DD5-534B-7097-F85C0E3E7A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4B39981-4CD5-4BF6-58FA-D3E420427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07AD561-5D02-B6A6-FF74-BCD42738D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25F02F-9FC9-73E3-8059-574B25A136A5}"/>
              </a:ext>
            </a:extLst>
          </p:cNvPr>
          <p:cNvSpPr>
            <a:spLocks noGrp="1"/>
          </p:cNvSpPr>
          <p:nvPr>
            <p:ph type="dt" sz="half" idx="10"/>
          </p:nvPr>
        </p:nvSpPr>
        <p:spPr/>
        <p:txBody>
          <a:bodyPr/>
          <a:lstStyle/>
          <a:p>
            <a:fld id="{132EF895-9F76-4075-849C-FA7F006BF33A}" type="datetimeFigureOut">
              <a:rPr lang="en-GB" smtClean="0"/>
              <a:t>06/08/2025</a:t>
            </a:fld>
            <a:endParaRPr lang="en-GB" dirty="0"/>
          </a:p>
        </p:txBody>
      </p:sp>
      <p:sp>
        <p:nvSpPr>
          <p:cNvPr id="6" name="Footer Placeholder 5">
            <a:extLst>
              <a:ext uri="{FF2B5EF4-FFF2-40B4-BE49-F238E27FC236}">
                <a16:creationId xmlns:a16="http://schemas.microsoft.com/office/drawing/2014/main" id="{E608025A-6174-3043-37C7-A3FF3D670E9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76FBA4C-6D6E-68E7-BB65-EE1EA2D6122E}"/>
              </a:ext>
            </a:extLst>
          </p:cNvPr>
          <p:cNvSpPr>
            <a:spLocks noGrp="1"/>
          </p:cNvSpPr>
          <p:nvPr>
            <p:ph type="sldNum" sz="quarter" idx="12"/>
          </p:nvPr>
        </p:nvSpPr>
        <p:spPr/>
        <p:txBody>
          <a:bodyPr/>
          <a:lstStyle/>
          <a:p>
            <a:fld id="{805C708B-A9E7-4D61-93CE-A3BB55AA9AAD}" type="slidenum">
              <a:rPr lang="en-GB" smtClean="0"/>
              <a:t>‹#›</a:t>
            </a:fld>
            <a:endParaRPr lang="en-GB" dirty="0"/>
          </a:p>
        </p:txBody>
      </p:sp>
    </p:spTree>
    <p:extLst>
      <p:ext uri="{BB962C8B-B14F-4D97-AF65-F5344CB8AC3E}">
        <p14:creationId xmlns:p14="http://schemas.microsoft.com/office/powerpoint/2010/main" val="201404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F21DC0-1C85-893D-165D-D490254A6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8622356F-A8B6-4092-AF09-5961BA0F6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BE1343D7-450C-B22E-F5E0-76CEBD188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2EF895-9F76-4075-849C-FA7F006BF33A}" type="datetimeFigureOut">
              <a:rPr lang="en-GB" smtClean="0"/>
              <a:t>06/08/2025</a:t>
            </a:fld>
            <a:endParaRPr lang="en-GB" dirty="0"/>
          </a:p>
        </p:txBody>
      </p:sp>
      <p:sp>
        <p:nvSpPr>
          <p:cNvPr id="5" name="Footer Placeholder 4">
            <a:extLst>
              <a:ext uri="{FF2B5EF4-FFF2-40B4-BE49-F238E27FC236}">
                <a16:creationId xmlns:a16="http://schemas.microsoft.com/office/drawing/2014/main" id="{B2249F87-B1D4-3BA6-3994-58BB767A2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59C29C2A-2353-85DD-601E-DE3AEE30E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5C708B-A9E7-4D61-93CE-A3BB55AA9AAD}" type="slidenum">
              <a:rPr lang="en-GB" smtClean="0"/>
              <a:t>‹#›</a:t>
            </a:fld>
            <a:endParaRPr lang="en-GB" dirty="0"/>
          </a:p>
        </p:txBody>
      </p:sp>
      <p:pic>
        <p:nvPicPr>
          <p:cNvPr id="9" name="Picture 8" descr="A black and blue logo&#10;&#10;Description automatically generated">
            <a:extLst>
              <a:ext uri="{FF2B5EF4-FFF2-40B4-BE49-F238E27FC236}">
                <a16:creationId xmlns:a16="http://schemas.microsoft.com/office/drawing/2014/main" id="{F7453E7F-2E7B-6F11-1E15-84D0DD8F0C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55327" y="136525"/>
            <a:ext cx="1988185" cy="969261"/>
          </a:xfrm>
          <a:prstGeom prst="rect">
            <a:avLst/>
          </a:prstGeom>
        </p:spPr>
      </p:pic>
      <p:sp>
        <p:nvSpPr>
          <p:cNvPr id="11" name="Rectangle 10">
            <a:extLst>
              <a:ext uri="{FF2B5EF4-FFF2-40B4-BE49-F238E27FC236}">
                <a16:creationId xmlns:a16="http://schemas.microsoft.com/office/drawing/2014/main" id="{8A92F21C-D80B-1438-0D5A-F8E29629C7AA}"/>
              </a:ext>
            </a:extLst>
          </p:cNvPr>
          <p:cNvSpPr/>
          <p:nvPr userDrawn="1"/>
        </p:nvSpPr>
        <p:spPr>
          <a:xfrm>
            <a:off x="2401" y="0"/>
            <a:ext cx="144000" cy="68580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0AC916D-B56B-C3BC-3E5B-336CE9B45DA3}"/>
              </a:ext>
            </a:extLst>
          </p:cNvPr>
          <p:cNvSpPr/>
          <p:nvPr userDrawn="1"/>
        </p:nvSpPr>
        <p:spPr>
          <a:xfrm>
            <a:off x="146401" y="0"/>
            <a:ext cx="144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2E0B169-43D8-2204-EA66-4316F9844105}"/>
              </a:ext>
            </a:extLst>
          </p:cNvPr>
          <p:cNvSpPr/>
          <p:nvPr userDrawn="1"/>
        </p:nvSpPr>
        <p:spPr>
          <a:xfrm>
            <a:off x="286950" y="0"/>
            <a:ext cx="144000" cy="6858000"/>
          </a:xfrm>
          <a:prstGeom prst="rect">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3441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5EB8"/>
          </a:solidFill>
          <a:latin typeface="Frutiger" panose="020B0602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panose="020B06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panose="020B06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panose="020B06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panose="020B06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panose="020B06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7371-A177-CB5E-DB8F-9117AF82C595}"/>
              </a:ext>
            </a:extLst>
          </p:cNvPr>
          <p:cNvSpPr>
            <a:spLocks noGrp="1"/>
          </p:cNvSpPr>
          <p:nvPr>
            <p:ph type="ctrTitle"/>
          </p:nvPr>
        </p:nvSpPr>
        <p:spPr>
          <a:xfrm>
            <a:off x="464451" y="980304"/>
            <a:ext cx="9303169" cy="2564366"/>
          </a:xfrm>
        </p:spPr>
        <p:txBody>
          <a:bodyPr>
            <a:normAutofit/>
          </a:bodyPr>
          <a:lstStyle/>
          <a:p>
            <a:r>
              <a:rPr lang="en-GB" dirty="0">
                <a:latin typeface="Arial" panose="020B0604020202020204" pitchFamily="34" charset="0"/>
                <a:cs typeface="Arial" panose="020B0604020202020204" pitchFamily="34" charset="0"/>
              </a:rPr>
              <a:t>Our Values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Behaviours Framework</a:t>
            </a:r>
          </a:p>
        </p:txBody>
      </p:sp>
    </p:spTree>
    <p:extLst>
      <p:ext uri="{BB962C8B-B14F-4D97-AF65-F5344CB8AC3E}">
        <p14:creationId xmlns:p14="http://schemas.microsoft.com/office/powerpoint/2010/main" val="74188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AC3D6-4974-FB66-0927-6A3331FA02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72F86A-B531-01D7-E40B-9D3BFE379A07}"/>
              </a:ext>
            </a:extLst>
          </p:cNvPr>
          <p:cNvSpPr>
            <a:spLocks noGrp="1"/>
          </p:cNvSpPr>
          <p:nvPr>
            <p:ph type="title"/>
          </p:nvPr>
        </p:nvSpPr>
        <p:spPr>
          <a:xfrm>
            <a:off x="475013" y="129617"/>
            <a:ext cx="10616436" cy="553418"/>
          </a:xfrm>
        </p:spPr>
        <p:txBody>
          <a:bodyPr>
            <a:noAutofit/>
          </a:bodyPr>
          <a:lstStyle/>
          <a:p>
            <a:r>
              <a:rPr lang="en-GB" sz="3600" b="1" dirty="0">
                <a:latin typeface="Arial" panose="020B0604020202020204" pitchFamily="34" charset="0"/>
                <a:cs typeface="Arial" panose="020B0604020202020204" pitchFamily="34" charset="0"/>
              </a:rPr>
              <a:t>Introduction</a:t>
            </a:r>
          </a:p>
        </p:txBody>
      </p:sp>
      <p:sp>
        <p:nvSpPr>
          <p:cNvPr id="9" name="TextBox 8">
            <a:extLst>
              <a:ext uri="{FF2B5EF4-FFF2-40B4-BE49-F238E27FC236}">
                <a16:creationId xmlns:a16="http://schemas.microsoft.com/office/drawing/2014/main" id="{7626BF04-3D1D-377D-30B8-2559AF36A976}"/>
              </a:ext>
            </a:extLst>
          </p:cNvPr>
          <p:cNvSpPr txBox="1"/>
          <p:nvPr/>
        </p:nvSpPr>
        <p:spPr>
          <a:xfrm>
            <a:off x="475013" y="1061228"/>
            <a:ext cx="11668154" cy="1815882"/>
          </a:xfrm>
          <a:prstGeom prst="rect">
            <a:avLst/>
          </a:prstGeom>
          <a:noFill/>
          <a:ln w="12700">
            <a:noFill/>
          </a:ln>
        </p:spPr>
        <p:txBody>
          <a:bodyPr wrap="square" rtlCol="0">
            <a:spAutoFit/>
          </a:bodyPr>
          <a:lstStyle/>
          <a:p>
            <a:r>
              <a:rPr lang="en-GB" sz="1600" dirty="0">
                <a:solidFill>
                  <a:srgbClr val="000000"/>
                </a:solidFill>
                <a:latin typeface="Arial" panose="020B0604020202020204" pitchFamily="34" charset="0"/>
                <a:cs typeface="Arial" panose="020B0604020202020204" pitchFamily="34" charset="0"/>
              </a:rPr>
              <a:t>W</a:t>
            </a:r>
            <a:r>
              <a:rPr lang="en-GB" sz="1600" b="0" i="0" u="none" strike="noStrike" baseline="0" dirty="0">
                <a:solidFill>
                  <a:srgbClr val="000000"/>
                </a:solidFill>
                <a:latin typeface="Arial" panose="020B0604020202020204" pitchFamily="34" charset="0"/>
                <a:cs typeface="Arial" panose="020B0604020202020204" pitchFamily="34" charset="0"/>
              </a:rPr>
              <a:t>e want our Trust to be a compassionate and inclusive workplace where our people know that they are respected and valued.</a:t>
            </a:r>
            <a:r>
              <a:rPr lang="en-GB" sz="1600" dirty="0">
                <a:solidFill>
                  <a:srgbClr val="000000"/>
                </a:solidFill>
                <a:latin typeface="Arial" panose="020B0604020202020204" pitchFamily="34" charset="0"/>
                <a:cs typeface="Arial" panose="020B0604020202020204" pitchFamily="34" charset="0"/>
              </a:rPr>
              <a:t>    </a:t>
            </a:r>
            <a:r>
              <a:rPr lang="en-GB" sz="1600" b="0" i="0" u="none" strike="noStrike" baseline="0" dirty="0">
                <a:solidFill>
                  <a:srgbClr val="000000"/>
                </a:solidFill>
                <a:latin typeface="Arial" panose="020B0604020202020204" pitchFamily="34" charset="0"/>
                <a:cs typeface="Arial" panose="020B0604020202020204" pitchFamily="34" charset="0"/>
              </a:rPr>
              <a:t>Our </a:t>
            </a:r>
            <a:r>
              <a:rPr lang="en-GB" sz="1600" dirty="0">
                <a:solidFill>
                  <a:srgbClr val="000000"/>
                </a:solidFill>
                <a:latin typeface="Arial" panose="020B0604020202020204" pitchFamily="34" charset="0"/>
                <a:cs typeface="Arial" panose="020B0604020202020204" pitchFamily="34" charset="0"/>
              </a:rPr>
              <a:t>b</a:t>
            </a:r>
            <a:r>
              <a:rPr lang="en-GB" sz="1600" b="0" i="0" u="none" strike="noStrike" baseline="0" dirty="0">
                <a:solidFill>
                  <a:srgbClr val="000000"/>
                </a:solidFill>
                <a:latin typeface="Arial" panose="020B0604020202020204" pitchFamily="34" charset="0"/>
                <a:cs typeface="Arial" panose="020B0604020202020204" pitchFamily="34" charset="0"/>
              </a:rPr>
              <a:t>ehaviour framework outlines the attitudes and </a:t>
            </a:r>
            <a:r>
              <a:rPr lang="en-GB" sz="1600" dirty="0">
                <a:latin typeface="Arial" panose="020B0604020202020204" pitchFamily="34" charset="0"/>
                <a:cs typeface="Arial" panose="020B0604020202020204" pitchFamily="34" charset="0"/>
              </a:rPr>
              <a:t>behaviours that we expect all colleagues to demonstrate. By doing so, we can all contribute to the success of our organisation and achieve our ambition of delivering the best joined up care for all and making UHNM a great place to work for everyone.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Accountability to these behaviour standards will be part of regular feedback conversations and performance discussions. Where behaviours fall short, we will address them constructively and fairly.</a:t>
            </a:r>
          </a:p>
        </p:txBody>
      </p:sp>
      <p:pic>
        <p:nvPicPr>
          <p:cNvPr id="5" name="Picture 4">
            <a:extLst>
              <a:ext uri="{FF2B5EF4-FFF2-40B4-BE49-F238E27FC236}">
                <a16:creationId xmlns:a16="http://schemas.microsoft.com/office/drawing/2014/main" id="{EE6816F3-F4C5-8685-DD9C-7BDB7CB5DE63}"/>
              </a:ext>
            </a:extLst>
          </p:cNvPr>
          <p:cNvPicPr>
            <a:picLocks noChangeAspect="1"/>
          </p:cNvPicPr>
          <p:nvPr/>
        </p:nvPicPr>
        <p:blipFill>
          <a:blip r:embed="rId3"/>
          <a:stretch>
            <a:fillRect/>
          </a:stretch>
        </p:blipFill>
        <p:spPr>
          <a:xfrm>
            <a:off x="508365" y="2994046"/>
            <a:ext cx="11553280" cy="3323627"/>
          </a:xfrm>
          <a:prstGeom prst="rect">
            <a:avLst/>
          </a:prstGeom>
        </p:spPr>
      </p:pic>
    </p:spTree>
    <p:extLst>
      <p:ext uri="{BB962C8B-B14F-4D97-AF65-F5344CB8AC3E}">
        <p14:creationId xmlns:p14="http://schemas.microsoft.com/office/powerpoint/2010/main" val="227047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D946C-2C66-A65D-7D5D-1074E4D8C999}"/>
            </a:ext>
          </a:extLst>
        </p:cNvPr>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2375E75F-AD6B-D75F-CDFA-43744B2A4562}"/>
              </a:ext>
            </a:extLst>
          </p:cNvPr>
          <p:cNvGraphicFramePr>
            <a:graphicFrameLocks noGrp="1"/>
          </p:cNvGraphicFramePr>
          <p:nvPr>
            <p:extLst>
              <p:ext uri="{D42A27DB-BD31-4B8C-83A1-F6EECF244321}">
                <p14:modId xmlns:p14="http://schemas.microsoft.com/office/powerpoint/2010/main" val="3395547367"/>
              </p:ext>
            </p:extLst>
          </p:nvPr>
        </p:nvGraphicFramePr>
        <p:xfrm>
          <a:off x="550825" y="1090824"/>
          <a:ext cx="11332431" cy="5548016"/>
        </p:xfrm>
        <a:graphic>
          <a:graphicData uri="http://schemas.openxmlformats.org/drawingml/2006/table">
            <a:tbl>
              <a:tblPr firstRow="1" bandRow="1">
                <a:tableStyleId>{5C22544A-7EE6-4342-B048-85BDC9FD1C3A}</a:tableStyleId>
              </a:tblPr>
              <a:tblGrid>
                <a:gridCol w="1727126">
                  <a:extLst>
                    <a:ext uri="{9D8B030D-6E8A-4147-A177-3AD203B41FA5}">
                      <a16:colId xmlns:a16="http://schemas.microsoft.com/office/drawing/2014/main" val="4203540469"/>
                    </a:ext>
                  </a:extLst>
                </a:gridCol>
                <a:gridCol w="9605305">
                  <a:extLst>
                    <a:ext uri="{9D8B030D-6E8A-4147-A177-3AD203B41FA5}">
                      <a16:colId xmlns:a16="http://schemas.microsoft.com/office/drawing/2014/main" val="2530058653"/>
                    </a:ext>
                  </a:extLst>
                </a:gridCol>
              </a:tblGrid>
              <a:tr h="1732466">
                <a:tc>
                  <a:txBody>
                    <a:bodyPr/>
                    <a:lstStyle/>
                    <a:p>
                      <a:endParaRPr lang="en-GB" sz="1600" dirty="0"/>
                    </a:p>
                    <a:p>
                      <a:endParaRPr lang="en-GB" sz="1600" dirty="0"/>
                    </a:p>
                    <a:p>
                      <a:endParaRPr lang="en-GB" sz="1600" dirty="0"/>
                    </a:p>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spcAft>
                          <a:spcPts val="0"/>
                        </a:spcAft>
                        <a:buNone/>
                      </a:pPr>
                      <a:r>
                        <a:rPr lang="en-GB" sz="2000" b="1" kern="100" dirty="0">
                          <a:solidFill>
                            <a:srgbClr val="00A499"/>
                          </a:solidFill>
                          <a:effectLst/>
                          <a:latin typeface="Arial" panose="020B0604020202020204" pitchFamily="34" charset="0"/>
                          <a:ea typeface="Calibri" panose="020F0502020204030204" pitchFamily="34" charset="0"/>
                          <a:cs typeface="Arial" panose="020B0604020202020204" pitchFamily="34" charset="0"/>
                        </a:rPr>
                        <a:t>Kind</a:t>
                      </a:r>
                    </a:p>
                    <a:p>
                      <a:pPr marL="86360">
                        <a:lnSpc>
                          <a:spcPct val="100000"/>
                        </a:lnSpc>
                        <a:spcAft>
                          <a:spcPts val="0"/>
                        </a:spcAft>
                        <a:buNone/>
                      </a:pPr>
                      <a:endParaRPr lang="en-GB"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Aft>
                          <a:spcPts val="0"/>
                        </a:spcAft>
                        <a:buNone/>
                      </a:pPr>
                      <a:r>
                        <a:rPr lang="en-GB" sz="16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believe in treating every individual with compassion and respect. Our actions are guided by empathy, ensuring that our patients, their families and our colleagues feel valued and supported at all times. We prioritise safety by creating a caring environment where everyone feels secure and protected.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6446989"/>
                  </a:ext>
                </a:extLst>
              </a:tr>
              <a:tr h="1732466">
                <a:tc>
                  <a:txBody>
                    <a:bodyPr/>
                    <a:lstStyle/>
                    <a:p>
                      <a:endParaRPr lang="en-GB" sz="1600" dirty="0"/>
                    </a:p>
                    <a:p>
                      <a:endParaRPr lang="en-GB" sz="1600" dirty="0"/>
                    </a:p>
                    <a:p>
                      <a:endParaRPr lang="en-GB" sz="1600" dirty="0"/>
                    </a:p>
                    <a:p>
                      <a:endParaRPr lang="en-GB" sz="1600" dirty="0"/>
                    </a:p>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spcAft>
                          <a:spcPts val="0"/>
                        </a:spcAft>
                        <a:buNone/>
                      </a:pPr>
                      <a:r>
                        <a:rPr lang="en-GB" sz="2000" b="1" kern="100" dirty="0">
                          <a:solidFill>
                            <a:srgbClr val="005EB8"/>
                          </a:solidFill>
                          <a:effectLst/>
                          <a:latin typeface="Arial" panose="020B0604020202020204" pitchFamily="34" charset="0"/>
                          <a:ea typeface="Calibri" panose="020F0502020204030204" pitchFamily="34" charset="0"/>
                          <a:cs typeface="Arial" panose="020B0604020202020204" pitchFamily="34" charset="0"/>
                        </a:rPr>
                        <a:t>Excellent</a:t>
                      </a:r>
                    </a:p>
                    <a:p>
                      <a:pPr marL="0" indent="0">
                        <a:lnSpc>
                          <a:spcPct val="100000"/>
                        </a:lnSpc>
                        <a:spcAft>
                          <a:spcPts val="0"/>
                        </a:spcAft>
                        <a:buNone/>
                      </a:pP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Aft>
                          <a:spcPts val="0"/>
                        </a:spcAft>
                        <a:buNone/>
                      </a:pPr>
                      <a:r>
                        <a:rPr lang="en-GB" sz="1600" kern="100" dirty="0">
                          <a:effectLst/>
                          <a:latin typeface="Arial" panose="020B0604020202020204" pitchFamily="34" charset="0"/>
                          <a:ea typeface="Calibri" panose="020F0502020204030204" pitchFamily="34" charset="0"/>
                          <a:cs typeface="Arial" panose="020B0604020202020204" pitchFamily="34" charset="0"/>
                        </a:rPr>
                        <a:t>We strive for excellence in everything we do. Our dedication to continuous improvement and innovation ensures we provide the best possible care and outcomes for our patients.  We are committed to maintaining the highest standards of professionalism and integrity.  Patient safety is at the forefront of our pursuit of excellence, with rigorous standards and proactive measures to prevent harm.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363342"/>
                  </a:ext>
                </a:extLst>
              </a:tr>
              <a:tr h="2083084">
                <a:tc>
                  <a:txBody>
                    <a:bodyPr/>
                    <a:lstStyle/>
                    <a:p>
                      <a:endParaRPr lang="en-GB" sz="1600" dirty="0"/>
                    </a:p>
                    <a:p>
                      <a:endParaRPr lang="en-GB" sz="1600" dirty="0"/>
                    </a:p>
                    <a:p>
                      <a:endParaRPr lang="en-GB" sz="1600" dirty="0"/>
                    </a:p>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nSpc>
                          <a:spcPct val="100000"/>
                        </a:lnSpc>
                        <a:buClr>
                          <a:srgbClr val="41B6E6"/>
                        </a:buClr>
                        <a:buFont typeface="Symbol" panose="05050102010706020507" pitchFamily="18" charset="2"/>
                        <a:buNone/>
                      </a:pPr>
                      <a:endParaRPr lang="en-GB" sz="1200" b="1" kern="100" dirty="0">
                        <a:solidFill>
                          <a:srgbClr val="41B6E6"/>
                        </a:solidFill>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Clr>
                          <a:srgbClr val="41B6E6"/>
                        </a:buClr>
                        <a:buFont typeface="Symbol" panose="05050102010706020507" pitchFamily="18" charset="2"/>
                        <a:buNone/>
                      </a:pPr>
                      <a:r>
                        <a:rPr lang="en-GB" sz="2000" b="1" kern="100" dirty="0">
                          <a:solidFill>
                            <a:srgbClr val="41B6E6"/>
                          </a:solidFill>
                          <a:effectLst/>
                          <a:latin typeface="Arial" panose="020B0604020202020204" pitchFamily="34" charset="0"/>
                          <a:ea typeface="Calibri" panose="020F0502020204030204" pitchFamily="34" charset="0"/>
                          <a:cs typeface="Arial" panose="020B0604020202020204" pitchFamily="34" charset="0"/>
                        </a:rPr>
                        <a:t>Together</a:t>
                      </a:r>
                    </a:p>
                    <a:p>
                      <a:pPr marL="0" lvl="0" indent="0">
                        <a:lnSpc>
                          <a:spcPct val="100000"/>
                        </a:lnSpc>
                        <a:buClr>
                          <a:srgbClr val="41B6E6"/>
                        </a:buClr>
                        <a:buFont typeface="Symbol" panose="05050102010706020507" pitchFamily="18" charset="2"/>
                        <a:buNone/>
                      </a:pP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Clr>
                          <a:srgbClr val="41B6E6"/>
                        </a:buClr>
                        <a:buFont typeface="Symbol" panose="05050102010706020507" pitchFamily="18" charset="2"/>
                        <a:buNone/>
                      </a:pPr>
                      <a:r>
                        <a:rPr lang="en-GB" sz="1600" kern="100" dirty="0">
                          <a:effectLst/>
                          <a:latin typeface="Arial" panose="020B0604020202020204" pitchFamily="34" charset="0"/>
                          <a:ea typeface="Calibri" panose="020F0502020204030204" pitchFamily="34" charset="0"/>
                          <a:cs typeface="Arial" panose="020B0604020202020204" pitchFamily="34" charset="0"/>
                        </a:rPr>
                        <a:t>We recognise the strength in unity. By working collaboratively, we harness the diverse skills and perspectives of our team to deliver the highest standards of care. Together, we create a supportive and inclusive environment where everyone can thrive.  We are answerable for our actions, behaviour and performance.  We are transparent, responsible and we take pride in our work.</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9699209"/>
                  </a:ext>
                </a:extLst>
              </a:tr>
            </a:tbl>
          </a:graphicData>
        </a:graphic>
      </p:graphicFrame>
      <p:sp>
        <p:nvSpPr>
          <p:cNvPr id="4" name="Title 3">
            <a:extLst>
              <a:ext uri="{FF2B5EF4-FFF2-40B4-BE49-F238E27FC236}">
                <a16:creationId xmlns:a16="http://schemas.microsoft.com/office/drawing/2014/main" id="{4113E1CB-D79D-38BB-65D3-EFDC35653C6F}"/>
              </a:ext>
            </a:extLst>
          </p:cNvPr>
          <p:cNvSpPr>
            <a:spLocks noGrp="1"/>
          </p:cNvSpPr>
          <p:nvPr>
            <p:ph type="title"/>
          </p:nvPr>
        </p:nvSpPr>
        <p:spPr>
          <a:xfrm>
            <a:off x="480341" y="229328"/>
            <a:ext cx="10515600" cy="553418"/>
          </a:xfrm>
        </p:spPr>
        <p:txBody>
          <a:bodyPr>
            <a:noAutofit/>
          </a:bodyPr>
          <a:lstStyle/>
          <a:p>
            <a:r>
              <a:rPr lang="en-GB" sz="3600" b="1" dirty="0">
                <a:latin typeface="Arial" panose="020B0604020202020204" pitchFamily="34" charset="0"/>
                <a:cs typeface="Arial" panose="020B0604020202020204" pitchFamily="34" charset="0"/>
              </a:rPr>
              <a:t>Our</a:t>
            </a:r>
            <a:r>
              <a:rPr lang="en-GB" sz="3200" b="1" dirty="0">
                <a:solidFill>
                  <a:schemeClr val="tx1"/>
                </a:solidFill>
                <a:latin typeface="Arial" panose="020B0604020202020204" pitchFamily="34" charset="0"/>
                <a:cs typeface="Arial" panose="020B0604020202020204" pitchFamily="34" charset="0"/>
              </a:rPr>
              <a:t> </a:t>
            </a:r>
            <a:r>
              <a:rPr lang="en-GB" sz="3600" b="1" dirty="0">
                <a:latin typeface="Arial" panose="020B0604020202020204" pitchFamily="34" charset="0"/>
                <a:cs typeface="Arial" panose="020B0604020202020204" pitchFamily="34" charset="0"/>
              </a:rPr>
              <a:t>Values</a:t>
            </a:r>
          </a:p>
        </p:txBody>
      </p:sp>
      <p:pic>
        <p:nvPicPr>
          <p:cNvPr id="23" name="Picture 22">
            <a:extLst>
              <a:ext uri="{FF2B5EF4-FFF2-40B4-BE49-F238E27FC236}">
                <a16:creationId xmlns:a16="http://schemas.microsoft.com/office/drawing/2014/main" id="{C9409603-170E-7594-9680-2A900E8BE3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25" y="1090824"/>
            <a:ext cx="1527247" cy="1496306"/>
          </a:xfrm>
          <a:prstGeom prst="rect">
            <a:avLst/>
          </a:prstGeom>
          <a:noFill/>
          <a:ln>
            <a:noFill/>
          </a:ln>
        </p:spPr>
      </p:pic>
      <p:pic>
        <p:nvPicPr>
          <p:cNvPr id="25" name="Picture 24">
            <a:extLst>
              <a:ext uri="{FF2B5EF4-FFF2-40B4-BE49-F238E27FC236}">
                <a16:creationId xmlns:a16="http://schemas.microsoft.com/office/drawing/2014/main" id="{CED8474F-00A4-D185-F9C6-3B7F1F4CCE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882" y="2859450"/>
            <a:ext cx="1527247" cy="1496306"/>
          </a:xfrm>
          <a:prstGeom prst="rect">
            <a:avLst/>
          </a:prstGeom>
          <a:noFill/>
          <a:ln>
            <a:noFill/>
          </a:ln>
        </p:spPr>
      </p:pic>
      <p:pic>
        <p:nvPicPr>
          <p:cNvPr id="26" name="Picture 25">
            <a:extLst>
              <a:ext uri="{FF2B5EF4-FFF2-40B4-BE49-F238E27FC236}">
                <a16:creationId xmlns:a16="http://schemas.microsoft.com/office/drawing/2014/main" id="{92139886-1D1B-DAB3-6173-2FF2B0C0991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882" y="4590436"/>
            <a:ext cx="1527247" cy="1496306"/>
          </a:xfrm>
          <a:prstGeom prst="rect">
            <a:avLst/>
          </a:prstGeom>
          <a:noFill/>
          <a:ln>
            <a:noFill/>
          </a:ln>
        </p:spPr>
      </p:pic>
      <p:pic>
        <p:nvPicPr>
          <p:cNvPr id="2" name="Picture 1" descr="A circle with text and symbols on it&#10;&#10;AI-generated content may be incorrect.">
            <a:extLst>
              <a:ext uri="{FF2B5EF4-FFF2-40B4-BE49-F238E27FC236}">
                <a16:creationId xmlns:a16="http://schemas.microsoft.com/office/drawing/2014/main" id="{5C0FD0D3-8825-752C-F070-D7A1114E4F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8628" y="5867433"/>
            <a:ext cx="825094" cy="771407"/>
          </a:xfrm>
          <a:prstGeom prst="rect">
            <a:avLst/>
          </a:prstGeom>
        </p:spPr>
      </p:pic>
    </p:spTree>
    <p:extLst>
      <p:ext uri="{BB962C8B-B14F-4D97-AF65-F5344CB8AC3E}">
        <p14:creationId xmlns:p14="http://schemas.microsoft.com/office/powerpoint/2010/main" val="90054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3B7A8-4A70-16FD-789A-5E915B086BEA}"/>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CAD633F-7C1D-18A5-004F-4AA549C0C24B}"/>
              </a:ext>
            </a:extLst>
          </p:cNvPr>
          <p:cNvGraphicFramePr>
            <a:graphicFrameLocks noGrp="1"/>
          </p:cNvGraphicFramePr>
          <p:nvPr>
            <p:extLst>
              <p:ext uri="{D42A27DB-BD31-4B8C-83A1-F6EECF244321}">
                <p14:modId xmlns:p14="http://schemas.microsoft.com/office/powerpoint/2010/main" val="203771434"/>
              </p:ext>
            </p:extLst>
          </p:nvPr>
        </p:nvGraphicFramePr>
        <p:xfrm>
          <a:off x="588074" y="1743893"/>
          <a:ext cx="5784907" cy="4799411"/>
        </p:xfrm>
        <a:graphic>
          <a:graphicData uri="http://schemas.openxmlformats.org/drawingml/2006/table">
            <a:tbl>
              <a:tblPr firstRow="1">
                <a:tableStyleId>{5C22544A-7EE6-4342-B048-85BDC9FD1C3A}</a:tableStyleId>
              </a:tblPr>
              <a:tblGrid>
                <a:gridCol w="5784907">
                  <a:extLst>
                    <a:ext uri="{9D8B030D-6E8A-4147-A177-3AD203B41FA5}">
                      <a16:colId xmlns:a16="http://schemas.microsoft.com/office/drawing/2014/main" val="802085322"/>
                    </a:ext>
                  </a:extLst>
                </a:gridCol>
              </a:tblGrid>
              <a:tr h="409404">
                <a:tc>
                  <a:txBody>
                    <a:bodyPr/>
                    <a:lstStyle/>
                    <a:p>
                      <a:pPr algn="ctr"/>
                      <a:r>
                        <a:rPr lang="en-GB" sz="1600" dirty="0">
                          <a:latin typeface="Arial" panose="020B0604020202020204" pitchFamily="34" charset="0"/>
                          <a:cs typeface="Arial" panose="020B0604020202020204" pitchFamily="34" charset="0"/>
                        </a:rPr>
                        <a:t>What we expect to see and hear</a:t>
                      </a:r>
                    </a:p>
                  </a:txBody>
                  <a:tcPr anchor="ctr">
                    <a:solidFill>
                      <a:srgbClr val="00A499"/>
                    </a:solidFill>
                  </a:tcPr>
                </a:tc>
                <a:extLst>
                  <a:ext uri="{0D108BD9-81ED-4DB2-BD59-A6C34878D82A}">
                    <a16:rowId xmlns:a16="http://schemas.microsoft.com/office/drawing/2014/main" val="1704984533"/>
                  </a:ext>
                </a:extLst>
              </a:tr>
              <a:tr h="4390007">
                <a:tc>
                  <a:txBody>
                    <a:bodyPr/>
                    <a:lstStyle/>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treat everyone as a valued individual, and endeavour to ensure that the things I say and do, will not upset others</a:t>
                      </a:r>
                    </a:p>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empathise with others, taking the time to listen, and to understand their perspective</a:t>
                      </a:r>
                    </a:p>
                    <a:p>
                      <a:pPr marL="285750" marR="0" lvl="0" indent="-285750" algn="l" defTabSz="914400" rtl="0" eaLnBrk="1" fontAlgn="auto" latinLnBrk="0" hangingPunct="1">
                        <a:lnSpc>
                          <a:spcPct val="100000"/>
                        </a:lnSpc>
                        <a:spcBef>
                          <a:spcPts val="0"/>
                        </a:spcBef>
                        <a:spcAft>
                          <a:spcPts val="0"/>
                        </a:spcAft>
                        <a:buClr>
                          <a:srgbClr val="00A499"/>
                        </a:buClr>
                        <a:buSzPct val="140000"/>
                        <a:buFont typeface="Wingdings" panose="05000000000000000000" pitchFamily="2" charset="2"/>
                        <a:buChar char="ü"/>
                        <a:tabLst/>
                        <a:defRPr/>
                      </a:pPr>
                      <a:r>
                        <a:rPr lang="en-GB" sz="1400" dirty="0">
                          <a:latin typeface="Arial" panose="020B0604020202020204" pitchFamily="34" charset="0"/>
                          <a:cs typeface="Arial" panose="020B0604020202020204" pitchFamily="34" charset="0"/>
                        </a:rPr>
                        <a:t>I am approachable and polite and acknowledge others with a smile and introduce myself with “hello my name is….”</a:t>
                      </a:r>
                    </a:p>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protect people’s privacy, dignity and confidentiality</a:t>
                      </a:r>
                    </a:p>
                    <a:p>
                      <a:pPr marL="285750" marR="0" lvl="0" indent="-285750" algn="l" defTabSz="914400" rtl="0" eaLnBrk="1" fontAlgn="auto" latinLnBrk="0" hangingPunct="1">
                        <a:lnSpc>
                          <a:spcPct val="100000"/>
                        </a:lnSpc>
                        <a:spcBef>
                          <a:spcPts val="0"/>
                        </a:spcBef>
                        <a:spcAft>
                          <a:spcPts val="0"/>
                        </a:spcAft>
                        <a:buClr>
                          <a:srgbClr val="00A499"/>
                        </a:buClr>
                        <a:buSzPct val="140000"/>
                        <a:buFont typeface="Wingdings" panose="05000000000000000000" pitchFamily="2" charset="2"/>
                        <a:buChar char="ü"/>
                        <a:tabLst/>
                        <a:defRPr/>
                      </a:pPr>
                      <a:r>
                        <a:rPr lang="en-GB" sz="1400" dirty="0">
                          <a:latin typeface="Arial" panose="020B0604020202020204" pitchFamily="34" charset="0"/>
                          <a:cs typeface="Arial" panose="020B0604020202020204" pitchFamily="34" charset="0"/>
                        </a:rPr>
                        <a:t>I go out of my way to make sure people feel welcome and valued</a:t>
                      </a:r>
                    </a:p>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celebrate everyone’s successes and achievements and encourage others to do the same</a:t>
                      </a:r>
                    </a:p>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create an environment where help is happily offered, asked for and provided</a:t>
                      </a:r>
                    </a:p>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promote healthy behaviours at work, and I am respectful of colleagues' wellbeing needs</a:t>
                      </a:r>
                    </a:p>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recognise when support is needed for myself or others and take positive action to signpost to or access the wellbeing resources available</a:t>
                      </a:r>
                    </a:p>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value and champion diversity in our patients and colleagues</a:t>
                      </a:r>
                    </a:p>
                    <a:p>
                      <a:pPr marL="285750" indent="-285750" algn="l">
                        <a:buClr>
                          <a:srgbClr val="00A499"/>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give respectful feedback when I see or receive behaviour not in keeping with trust values </a:t>
                      </a:r>
                    </a:p>
                  </a:txBody>
                  <a:tcPr>
                    <a:solidFill>
                      <a:schemeClr val="bg1">
                        <a:lumMod val="95000"/>
                      </a:schemeClr>
                    </a:solidFill>
                  </a:tcPr>
                </a:tc>
                <a:extLst>
                  <a:ext uri="{0D108BD9-81ED-4DB2-BD59-A6C34878D82A}">
                    <a16:rowId xmlns:a16="http://schemas.microsoft.com/office/drawing/2014/main" val="3686901250"/>
                  </a:ext>
                </a:extLst>
              </a:tr>
            </a:tbl>
          </a:graphicData>
        </a:graphic>
      </p:graphicFrame>
      <p:graphicFrame>
        <p:nvGraphicFramePr>
          <p:cNvPr id="8" name="Table 7">
            <a:extLst>
              <a:ext uri="{FF2B5EF4-FFF2-40B4-BE49-F238E27FC236}">
                <a16:creationId xmlns:a16="http://schemas.microsoft.com/office/drawing/2014/main" id="{75B70010-B89D-EE83-A1BB-3DA7584662A5}"/>
              </a:ext>
            </a:extLst>
          </p:cNvPr>
          <p:cNvGraphicFramePr>
            <a:graphicFrameLocks noGrp="1"/>
          </p:cNvGraphicFramePr>
          <p:nvPr>
            <p:extLst>
              <p:ext uri="{D42A27DB-BD31-4B8C-83A1-F6EECF244321}">
                <p14:modId xmlns:p14="http://schemas.microsoft.com/office/powerpoint/2010/main" val="3918135246"/>
              </p:ext>
            </p:extLst>
          </p:nvPr>
        </p:nvGraphicFramePr>
        <p:xfrm>
          <a:off x="6464595" y="1743893"/>
          <a:ext cx="5560828" cy="4819943"/>
        </p:xfrm>
        <a:graphic>
          <a:graphicData uri="http://schemas.openxmlformats.org/drawingml/2006/table">
            <a:tbl>
              <a:tblPr firstRow="1">
                <a:tableStyleId>{5C22544A-7EE6-4342-B048-85BDC9FD1C3A}</a:tableStyleId>
              </a:tblPr>
              <a:tblGrid>
                <a:gridCol w="5560828">
                  <a:extLst>
                    <a:ext uri="{9D8B030D-6E8A-4147-A177-3AD203B41FA5}">
                      <a16:colId xmlns:a16="http://schemas.microsoft.com/office/drawing/2014/main" val="802085322"/>
                    </a:ext>
                  </a:extLst>
                </a:gridCol>
              </a:tblGrid>
              <a:tr h="405541">
                <a:tc>
                  <a:txBody>
                    <a:bodyPr/>
                    <a:lstStyle/>
                    <a:p>
                      <a:pPr marL="285750" indent="-285750" algn="ctr">
                        <a:buClr>
                          <a:srgbClr val="00A499"/>
                        </a:buClr>
                        <a:buSzPct val="150000"/>
                        <a:buFont typeface="Wingdings 2" panose="05020102010507070707" pitchFamily="18" charset="2"/>
                        <a:buChar char=""/>
                      </a:pPr>
                      <a:r>
                        <a:rPr lang="en-GB" sz="1600" dirty="0">
                          <a:latin typeface="Arial" panose="020B0604020202020204" pitchFamily="34" charset="0"/>
                          <a:cs typeface="Arial" panose="020B0604020202020204" pitchFamily="34" charset="0"/>
                        </a:rPr>
                        <a:t>What we don’t expect to see and hear</a:t>
                      </a:r>
                    </a:p>
                  </a:txBody>
                  <a:tcPr anchor="ctr">
                    <a:solidFill>
                      <a:srgbClr val="00A499"/>
                    </a:solidFill>
                  </a:tcPr>
                </a:tc>
                <a:extLst>
                  <a:ext uri="{0D108BD9-81ED-4DB2-BD59-A6C34878D82A}">
                    <a16:rowId xmlns:a16="http://schemas.microsoft.com/office/drawing/2014/main" val="1704984533"/>
                  </a:ext>
                </a:extLst>
              </a:tr>
              <a:tr h="4414402">
                <a:tc>
                  <a:txBody>
                    <a:bodyPr/>
                    <a:lstStyle/>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dirty="0">
                          <a:latin typeface="Arial" panose="020B0604020202020204" pitchFamily="34" charset="0"/>
                          <a:cs typeface="Arial" panose="020B0604020202020204" pitchFamily="34" charset="0"/>
                        </a:rPr>
                        <a:t>I use discriminatory language – racist, homophobic, transphobic, disablism, religious abuse or other derogatory speech and banter</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dirty="0">
                          <a:latin typeface="Arial" panose="020B0604020202020204" pitchFamily="34" charset="0"/>
                          <a:cs typeface="Arial" panose="020B0604020202020204" pitchFamily="34" charset="0"/>
                        </a:rPr>
                        <a:t>I am impolite, rude or aggressive (physically, verbally or sexually) to colleagues, visitors or patients</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dirty="0">
                          <a:latin typeface="Arial" panose="020B0604020202020204" pitchFamily="34" charset="0"/>
                          <a:cs typeface="Arial" panose="020B0604020202020204" pitchFamily="34" charset="0"/>
                        </a:rPr>
                        <a:t>I undermine and criticise others</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dirty="0">
                          <a:solidFill>
                            <a:schemeClr val="tx1"/>
                          </a:solidFill>
                          <a:latin typeface="Arial" panose="020B0604020202020204" pitchFamily="34" charset="0"/>
                          <a:cs typeface="Arial" panose="020B0604020202020204" pitchFamily="34" charset="0"/>
                        </a:rPr>
                        <a:t>I lack insight into the diversity of others and the challenges that they may face</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dirty="0">
                          <a:solidFill>
                            <a:schemeClr val="tx1"/>
                          </a:solidFill>
                          <a:latin typeface="Arial" panose="020B0604020202020204" pitchFamily="34" charset="0"/>
                          <a:cs typeface="Arial" panose="020B0604020202020204" pitchFamily="34" charset="0"/>
                        </a:rPr>
                        <a:t>I stereotype people based on their personal characteristics</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dirty="0">
                          <a:solidFill>
                            <a:schemeClr val="tx1"/>
                          </a:solidFill>
                          <a:latin typeface="Arial" panose="020B0604020202020204" pitchFamily="34" charset="0"/>
                          <a:cs typeface="Arial" panose="020B0604020202020204" pitchFamily="34" charset="0"/>
                        </a:rPr>
                        <a:t>I exclude others based on difference</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dirty="0">
                          <a:solidFill>
                            <a:schemeClr val="tx1"/>
                          </a:solidFill>
                          <a:latin typeface="Arial" panose="020B0604020202020204" pitchFamily="34" charset="0"/>
                          <a:cs typeface="Arial" panose="020B0604020202020204" pitchFamily="34" charset="0"/>
                        </a:rPr>
                        <a:t>I make little or no attempt to understand patients or colleagues’ individual needs, preferring to treat them all the same way</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display unsustainable or unhealthy working behaviours</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neither notice or celebrate success, achievement or effort of others</a:t>
                      </a:r>
                    </a:p>
                    <a:p>
                      <a:pPr marL="285750" marR="0" lvl="0" indent="-285750" algn="l" defTabSz="914400" rtl="0" eaLnBrk="1" fontAlgn="auto" latinLnBrk="0" hangingPunct="1">
                        <a:lnSpc>
                          <a:spcPct val="100000"/>
                        </a:lnSpc>
                        <a:spcBef>
                          <a:spcPts val="0"/>
                        </a:spcBef>
                        <a:spcAft>
                          <a:spcPts val="0"/>
                        </a:spcAft>
                        <a:buClr>
                          <a:srgbClr val="00A499"/>
                        </a:buClr>
                        <a:buSzPct val="150000"/>
                        <a:buFont typeface="Wingdings 2" panose="05020102010507070707" pitchFamily="18" charset="2"/>
                        <a:buChar char=""/>
                        <a:tabLst/>
                        <a:defRP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lack compassion and empathy for others who may be experiencing a difficult time</a:t>
                      </a:r>
                    </a:p>
                    <a:p>
                      <a:pPr marL="285750" indent="-285750" algn="l">
                        <a:buClr>
                          <a:srgbClr val="00A499"/>
                        </a:buClr>
                        <a:buSzPct val="150000"/>
                        <a:buFont typeface="Wingdings 2" panose="05020102010507070707" pitchFamily="18" charset="2"/>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lgn="l">
                        <a:buClr>
                          <a:srgbClr val="00A499"/>
                        </a:buClr>
                        <a:buSzPct val="150000"/>
                        <a:buFont typeface="Wingdings 2" panose="05020102010507070707" pitchFamily="18" charset="2"/>
                        <a:buChar char=""/>
                      </a:pPr>
                      <a:endParaRPr lang="en-GB" sz="14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686901250"/>
                  </a:ext>
                </a:extLst>
              </a:tr>
            </a:tbl>
          </a:graphicData>
        </a:graphic>
      </p:graphicFrame>
      <p:pic>
        <p:nvPicPr>
          <p:cNvPr id="2" name="Picture 1" descr="A circle with text and symbols on it&#10;&#10;AI-generated content may be incorrect.">
            <a:extLst>
              <a:ext uri="{FF2B5EF4-FFF2-40B4-BE49-F238E27FC236}">
                <a16:creationId xmlns:a16="http://schemas.microsoft.com/office/drawing/2014/main" id="{B621730F-59DF-56E5-5822-8B1BDC38D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0329" y="5931898"/>
            <a:ext cx="825094" cy="771407"/>
          </a:xfrm>
          <a:prstGeom prst="rect">
            <a:avLst/>
          </a:prstGeom>
        </p:spPr>
      </p:pic>
      <p:pic>
        <p:nvPicPr>
          <p:cNvPr id="3" name="Picture 2" descr="A circle with hands holding a heart&#10;&#10;AI-generated content may be incorrect.">
            <a:extLst>
              <a:ext uri="{FF2B5EF4-FFF2-40B4-BE49-F238E27FC236}">
                <a16:creationId xmlns:a16="http://schemas.microsoft.com/office/drawing/2014/main" id="{0DE8C759-E82C-391B-6A72-018F8BCDC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40" y="287661"/>
            <a:ext cx="1248533" cy="1248533"/>
          </a:xfrm>
          <a:prstGeom prst="rect">
            <a:avLst/>
          </a:prstGeom>
        </p:spPr>
      </p:pic>
      <p:sp>
        <p:nvSpPr>
          <p:cNvPr id="10" name="TextBox 9">
            <a:extLst>
              <a:ext uri="{FF2B5EF4-FFF2-40B4-BE49-F238E27FC236}">
                <a16:creationId xmlns:a16="http://schemas.microsoft.com/office/drawing/2014/main" id="{83397BA6-4FE2-476A-848F-CCB4F15837BC}"/>
              </a:ext>
            </a:extLst>
          </p:cNvPr>
          <p:cNvSpPr txBox="1"/>
          <p:nvPr/>
        </p:nvSpPr>
        <p:spPr>
          <a:xfrm>
            <a:off x="1745674" y="219429"/>
            <a:ext cx="8439726" cy="1384995"/>
          </a:xfrm>
          <a:prstGeom prst="rect">
            <a:avLst/>
          </a:prstGeom>
          <a:noFill/>
        </p:spPr>
        <p:txBody>
          <a:bodyPr wrap="square">
            <a:spAutoFit/>
          </a:bodyPr>
          <a:lstStyle/>
          <a:p>
            <a:pPr marL="285750" indent="-285750">
              <a:buClr>
                <a:srgbClr val="00A499"/>
              </a:buClr>
              <a:buSzPct val="150000"/>
              <a:buFont typeface="Arial" panose="020B0604020202020204" pitchFamily="34" charset="0"/>
              <a:buChar char="•"/>
            </a:pPr>
            <a:r>
              <a:rPr lang="en-GB" sz="1400" b="1" dirty="0">
                <a:latin typeface="Arial" panose="020B0604020202020204" pitchFamily="34" charset="0"/>
                <a:cs typeface="Arial" panose="020B0604020202020204" pitchFamily="34" charset="0"/>
              </a:rPr>
              <a:t>I consistently show empathy and understanding </a:t>
            </a:r>
            <a:r>
              <a:rPr lang="en-GB" sz="1400" dirty="0">
                <a:latin typeface="Arial" panose="020B0604020202020204" pitchFamily="34" charset="0"/>
                <a:cs typeface="Arial" panose="020B0604020202020204" pitchFamily="34" charset="0"/>
              </a:rPr>
              <a:t>by providing compassionate care and support    to colleagues, patients and their families. Ensuring they feel safe, valued and heard</a:t>
            </a:r>
          </a:p>
          <a:p>
            <a:pPr marL="285750" indent="-285750">
              <a:buClr>
                <a:srgbClr val="00A499"/>
              </a:buClr>
              <a:buSzPct val="150000"/>
              <a:buFont typeface="Arial" panose="020B0604020202020204" pitchFamily="34" charset="0"/>
              <a:buChar char="•"/>
            </a:pPr>
            <a:r>
              <a:rPr lang="en-GB" sz="1400" b="1" dirty="0">
                <a:latin typeface="Arial" panose="020B0604020202020204" pitchFamily="34" charset="0"/>
                <a:cs typeface="Arial" panose="020B0604020202020204" pitchFamily="34" charset="0"/>
              </a:rPr>
              <a:t>I will create a positive and inclusive environment </a:t>
            </a:r>
            <a:r>
              <a:rPr lang="en-GB" sz="1400" dirty="0">
                <a:latin typeface="Arial" panose="020B0604020202020204" pitchFamily="34" charset="0"/>
                <a:cs typeface="Arial" panose="020B0604020202020204" pitchFamily="34" charset="0"/>
              </a:rPr>
              <a:t>by treating everyone with dignity, respect and trust, fostering a culture of kindness</a:t>
            </a:r>
          </a:p>
          <a:p>
            <a:pPr marL="285750" indent="-285750">
              <a:buClr>
                <a:srgbClr val="00A499"/>
              </a:buClr>
              <a:buSzPct val="150000"/>
              <a:buFont typeface="Arial" panose="020B0604020202020204" pitchFamily="34" charset="0"/>
              <a:buChar char="•"/>
            </a:pPr>
            <a:r>
              <a:rPr lang="en-GB" sz="1400" b="1" dirty="0">
                <a:latin typeface="Arial" panose="020B0604020202020204" pitchFamily="34" charset="0"/>
                <a:cs typeface="Arial" panose="020B0604020202020204" pitchFamily="34" charset="0"/>
              </a:rPr>
              <a:t>I demonstrate care and consideration </a:t>
            </a:r>
            <a:r>
              <a:rPr lang="en-GB" sz="1400" dirty="0">
                <a:latin typeface="Arial" panose="020B0604020202020204" pitchFamily="34" charset="0"/>
                <a:cs typeface="Arial" panose="020B0604020202020204" pitchFamily="34" charset="0"/>
              </a:rPr>
              <a:t>in every interaction, going above and beyond to make others feel valued, included and appreciated</a:t>
            </a:r>
          </a:p>
        </p:txBody>
      </p:sp>
    </p:spTree>
    <p:extLst>
      <p:ext uri="{BB962C8B-B14F-4D97-AF65-F5344CB8AC3E}">
        <p14:creationId xmlns:p14="http://schemas.microsoft.com/office/powerpoint/2010/main" val="77478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868DF-BF5E-FB33-9E3A-87968ABC54F7}"/>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9F7A00C-C3C6-416F-40CC-B8EDBACD2784}"/>
              </a:ext>
            </a:extLst>
          </p:cNvPr>
          <p:cNvGraphicFramePr>
            <a:graphicFrameLocks noGrp="1"/>
          </p:cNvGraphicFramePr>
          <p:nvPr>
            <p:extLst>
              <p:ext uri="{D42A27DB-BD31-4B8C-83A1-F6EECF244321}">
                <p14:modId xmlns:p14="http://schemas.microsoft.com/office/powerpoint/2010/main" val="2677084080"/>
              </p:ext>
            </p:extLst>
          </p:nvPr>
        </p:nvGraphicFramePr>
        <p:xfrm>
          <a:off x="6495803" y="1861783"/>
          <a:ext cx="5518988" cy="4677080"/>
        </p:xfrm>
        <a:graphic>
          <a:graphicData uri="http://schemas.openxmlformats.org/drawingml/2006/table">
            <a:tbl>
              <a:tblPr firstRow="1">
                <a:tableStyleId>{5C22544A-7EE6-4342-B048-85BDC9FD1C3A}</a:tableStyleId>
              </a:tblPr>
              <a:tblGrid>
                <a:gridCol w="5518988">
                  <a:extLst>
                    <a:ext uri="{9D8B030D-6E8A-4147-A177-3AD203B41FA5}">
                      <a16:colId xmlns:a16="http://schemas.microsoft.com/office/drawing/2014/main" val="802085322"/>
                    </a:ext>
                  </a:extLst>
                </a:gridCol>
              </a:tblGrid>
              <a:tr h="382653">
                <a:tc>
                  <a:txBody>
                    <a:bodyPr/>
                    <a:lstStyle/>
                    <a:p>
                      <a:pPr marL="0" indent="0" algn="ctr">
                        <a:buClr>
                          <a:srgbClr val="005EB8"/>
                        </a:buClr>
                        <a:buSzPct val="150000"/>
                        <a:buFontTx/>
                        <a:buNone/>
                      </a:pPr>
                      <a:r>
                        <a:rPr lang="en-GB" sz="1600" dirty="0">
                          <a:latin typeface="Arial" panose="020B0604020202020204" pitchFamily="34" charset="0"/>
                          <a:cs typeface="Arial" panose="020B0604020202020204" pitchFamily="34" charset="0"/>
                        </a:rPr>
                        <a:t>What we don’t expect to see and hear</a:t>
                      </a:r>
                    </a:p>
                  </a:txBody>
                  <a:tcPr anchor="ctr">
                    <a:solidFill>
                      <a:srgbClr val="005EB8"/>
                    </a:solidFill>
                  </a:tcPr>
                </a:tc>
                <a:extLst>
                  <a:ext uri="{0D108BD9-81ED-4DB2-BD59-A6C34878D82A}">
                    <a16:rowId xmlns:a16="http://schemas.microsoft.com/office/drawing/2014/main" val="1704984533"/>
                  </a:ext>
                </a:extLst>
              </a:tr>
              <a:tr h="4294427">
                <a:tc>
                  <a:txBody>
                    <a:bodyPr/>
                    <a:lstStyle/>
                    <a:p>
                      <a:pPr marL="285750" indent="-285750">
                        <a:buClr>
                          <a:srgbClr val="005EB8"/>
                        </a:buClr>
                        <a:buSzPct val="150000"/>
                        <a:buFont typeface="Wingdings 2" panose="05020102010507070707" pitchFamily="18" charset="2"/>
                        <a:buChar cha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do not consider how my role impacts others or recognise how I can contribute positively</a:t>
                      </a:r>
                    </a:p>
                    <a:p>
                      <a:pPr marL="285750" indent="-285750">
                        <a:buClr>
                          <a:srgbClr val="005EB8"/>
                        </a:buClr>
                        <a:buSzPct val="150000"/>
                        <a:buFont typeface="Wingdings 2" panose="05020102010507070707" pitchFamily="18" charset="2"/>
                        <a:buChar cha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do not value feedback and fail to act when this is provided</a:t>
                      </a:r>
                    </a:p>
                    <a:p>
                      <a:pPr marL="285750" indent="-285750">
                        <a:buClr>
                          <a:srgbClr val="005EB8"/>
                        </a:buClr>
                        <a:buSzPct val="150000"/>
                        <a:buFont typeface="Wingdings 2" panose="05020102010507070707" pitchFamily="18" charset="2"/>
                        <a:buChar cha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make harmful comments about the organisation or colleagues within it</a:t>
                      </a:r>
                    </a:p>
                    <a:p>
                      <a:pPr marL="285750" marR="0" lvl="0" indent="-285750" algn="l" defTabSz="914400" rtl="0" eaLnBrk="1" fontAlgn="auto" latinLnBrk="0" hangingPunct="1">
                        <a:lnSpc>
                          <a:spcPct val="100000"/>
                        </a:lnSpc>
                        <a:spcBef>
                          <a:spcPts val="0"/>
                        </a:spcBef>
                        <a:spcAft>
                          <a:spcPts val="0"/>
                        </a:spcAft>
                        <a:buClr>
                          <a:srgbClr val="005EB8"/>
                        </a:buClr>
                        <a:buSzPct val="150000"/>
                        <a:buFont typeface="Wingdings 2" panose="05020102010507070707" pitchFamily="18" charset="2"/>
                        <a:buChar char=""/>
                        <a:tabLst/>
                        <a:defRP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have a negative attitude towards my workplace whilst not putting forward ideas for improvement</a:t>
                      </a:r>
                    </a:p>
                    <a:p>
                      <a:pPr marL="285750" marR="0" lvl="0" indent="-285750" algn="l" defTabSz="914400" rtl="0" eaLnBrk="1" fontAlgn="auto" latinLnBrk="0" hangingPunct="1">
                        <a:lnSpc>
                          <a:spcPct val="100000"/>
                        </a:lnSpc>
                        <a:spcBef>
                          <a:spcPts val="0"/>
                        </a:spcBef>
                        <a:spcAft>
                          <a:spcPts val="0"/>
                        </a:spcAft>
                        <a:buClr>
                          <a:srgbClr val="005EB8"/>
                        </a:buClr>
                        <a:buSzPct val="150000"/>
                        <a:buFont typeface="Wingdings 2" panose="05020102010507070707" pitchFamily="18" charset="2"/>
                        <a:buChar char=""/>
                        <a:tabLst/>
                        <a:defRP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do not welcome the suggestions of others if they are not the same as my own</a:t>
                      </a:r>
                    </a:p>
                    <a:p>
                      <a:pPr marL="285750" indent="-285750">
                        <a:buClr>
                          <a:srgbClr val="005EB8"/>
                        </a:buClr>
                        <a:buSzPct val="150000"/>
                        <a:buFont typeface="Wingdings 2" panose="05020102010507070707" pitchFamily="18" charset="2"/>
                        <a:buChar cha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ignore hazards and concerns in my workplace, assuming others will action them</a:t>
                      </a:r>
                    </a:p>
                    <a:p>
                      <a:pPr marL="285750" indent="-285750">
                        <a:buClr>
                          <a:srgbClr val="005EB8"/>
                        </a:buClr>
                        <a:buSzPct val="150000"/>
                        <a:buFont typeface="Wingdings 2" panose="05020102010507070707" pitchFamily="18" charset="2"/>
                        <a:buChar char=""/>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am dismissive of concerns or feedback from colleagues, patients or their families</a:t>
                      </a:r>
                    </a:p>
                    <a:p>
                      <a:pPr marL="285750" indent="-285750">
                        <a:buClr>
                          <a:srgbClr val="005EB8"/>
                        </a:buClr>
                        <a:buSzPct val="150000"/>
                        <a:buFont typeface="Wingdings 2" panose="05020102010507070707" pitchFamily="18" charset="2"/>
                        <a:buChar char=""/>
                      </a:pPr>
                      <a:r>
                        <a:rPr lang="en-GB" sz="1400" b="0" i="0" u="none" strike="noStrike" baseline="0" dirty="0">
                          <a:latin typeface="Arial" panose="020B0604020202020204" pitchFamily="34" charset="0"/>
                          <a:cs typeface="Arial" panose="020B0604020202020204" pitchFamily="34" charset="0"/>
                        </a:rPr>
                        <a:t>I repeat the same mistakes and do not see them as opportunities for learning</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5EB8"/>
                        </a:buClr>
                        <a:buSzPct val="150000"/>
                        <a:buFont typeface="Wingdings 2" panose="05020102010507070707" pitchFamily="18" charset="2"/>
                        <a:buNone/>
                        <a:tabLst/>
                        <a:defRPr/>
                      </a:pP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686901250"/>
                  </a:ext>
                </a:extLst>
              </a:tr>
            </a:tbl>
          </a:graphicData>
        </a:graphic>
      </p:graphicFrame>
      <p:graphicFrame>
        <p:nvGraphicFramePr>
          <p:cNvPr id="21" name="Table 20">
            <a:extLst>
              <a:ext uri="{FF2B5EF4-FFF2-40B4-BE49-F238E27FC236}">
                <a16:creationId xmlns:a16="http://schemas.microsoft.com/office/drawing/2014/main" id="{768A347C-2D0E-FB6D-75A4-BCD8B596CC8F}"/>
              </a:ext>
            </a:extLst>
          </p:cNvPr>
          <p:cNvGraphicFramePr>
            <a:graphicFrameLocks noGrp="1"/>
          </p:cNvGraphicFramePr>
          <p:nvPr>
            <p:extLst>
              <p:ext uri="{D42A27DB-BD31-4B8C-83A1-F6EECF244321}">
                <p14:modId xmlns:p14="http://schemas.microsoft.com/office/powerpoint/2010/main" val="920064098"/>
              </p:ext>
            </p:extLst>
          </p:nvPr>
        </p:nvGraphicFramePr>
        <p:xfrm>
          <a:off x="568801" y="1861783"/>
          <a:ext cx="5790784" cy="4644613"/>
        </p:xfrm>
        <a:graphic>
          <a:graphicData uri="http://schemas.openxmlformats.org/drawingml/2006/table">
            <a:tbl>
              <a:tblPr firstRow="1">
                <a:tableStyleId>{5C22544A-7EE6-4342-B048-85BDC9FD1C3A}</a:tableStyleId>
              </a:tblPr>
              <a:tblGrid>
                <a:gridCol w="5790784">
                  <a:extLst>
                    <a:ext uri="{9D8B030D-6E8A-4147-A177-3AD203B41FA5}">
                      <a16:colId xmlns:a16="http://schemas.microsoft.com/office/drawing/2014/main" val="802085322"/>
                    </a:ext>
                  </a:extLst>
                </a:gridCol>
              </a:tblGrid>
              <a:tr h="398315">
                <a:tc>
                  <a:txBody>
                    <a:bodyPr/>
                    <a:lstStyle/>
                    <a:p>
                      <a:pPr algn="ctr"/>
                      <a:r>
                        <a:rPr lang="en-GB" sz="1600" dirty="0">
                          <a:latin typeface="Arial" panose="020B0604020202020204" pitchFamily="34" charset="0"/>
                          <a:cs typeface="Arial" panose="020B0604020202020204" pitchFamily="34" charset="0"/>
                        </a:rPr>
                        <a:t>What we expect to see and hear</a:t>
                      </a:r>
                    </a:p>
                  </a:txBody>
                  <a:tcPr anchor="ctr">
                    <a:solidFill>
                      <a:srgbClr val="005EB8"/>
                    </a:solidFill>
                  </a:tcPr>
                </a:tc>
                <a:extLst>
                  <a:ext uri="{0D108BD9-81ED-4DB2-BD59-A6C34878D82A}">
                    <a16:rowId xmlns:a16="http://schemas.microsoft.com/office/drawing/2014/main" val="1704984533"/>
                  </a:ext>
                </a:extLst>
              </a:tr>
              <a:tr h="4246298">
                <a:tc>
                  <a:txBody>
                    <a:bodyPr/>
                    <a:lstStyle/>
                    <a:p>
                      <a:pPr marL="285750" indent="-285750" algn="l">
                        <a:buClr>
                          <a:srgbClr val="005EB8"/>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always seek to do the right thing and complete my duties to the highest standard following policy and best practice</a:t>
                      </a:r>
                    </a:p>
                    <a:p>
                      <a:pPr marL="285750" marR="0" lvl="0" indent="-285750" algn="l" defTabSz="914400" rtl="0" eaLnBrk="1" fontAlgn="auto" latinLnBrk="0" hangingPunct="1">
                        <a:lnSpc>
                          <a:spcPct val="100000"/>
                        </a:lnSpc>
                        <a:spcBef>
                          <a:spcPts val="0"/>
                        </a:spcBef>
                        <a:spcAft>
                          <a:spcPts val="0"/>
                        </a:spcAft>
                        <a:buClr>
                          <a:srgbClr val="005EB8"/>
                        </a:buClr>
                        <a:buSzPct val="140000"/>
                        <a:buFont typeface="Wingdings" panose="05000000000000000000" pitchFamily="2" charset="2"/>
                        <a:buChar char="ü"/>
                        <a:tabLst/>
                        <a:defRPr/>
                      </a:pPr>
                      <a:r>
                        <a:rPr lang="en-GB" sz="1400" dirty="0">
                          <a:latin typeface="Arial" panose="020B0604020202020204" pitchFamily="34" charset="0"/>
                          <a:cs typeface="Arial" panose="020B0604020202020204" pitchFamily="34" charset="0"/>
                        </a:rPr>
                        <a:t>I understand and comply with my professional code of conduct (where this applies) </a:t>
                      </a:r>
                    </a:p>
                    <a:p>
                      <a:pPr marL="285750" indent="-285750" algn="l">
                        <a:buClr>
                          <a:srgbClr val="005EB8"/>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am always willing to learn, receive feedback and look for better ways to do things</a:t>
                      </a:r>
                    </a:p>
                    <a:p>
                      <a:pPr marL="285750" indent="-285750" algn="l">
                        <a:buClr>
                          <a:srgbClr val="005EB8"/>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am honest about my mistakes and use them as a learning opportunity</a:t>
                      </a:r>
                    </a:p>
                    <a:p>
                      <a:pPr marL="285750" indent="-285750" algn="l">
                        <a:buClr>
                          <a:srgbClr val="005EB8"/>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speak up to prevent harm, improve practice and share learning</a:t>
                      </a:r>
                    </a:p>
                    <a:p>
                      <a:pPr marL="285750" marR="0" lvl="0" indent="-285750" algn="l" defTabSz="914400" rtl="0" eaLnBrk="1" fontAlgn="auto" latinLnBrk="0" hangingPunct="1">
                        <a:lnSpc>
                          <a:spcPct val="100000"/>
                        </a:lnSpc>
                        <a:spcBef>
                          <a:spcPts val="0"/>
                        </a:spcBef>
                        <a:spcAft>
                          <a:spcPts val="0"/>
                        </a:spcAft>
                        <a:buClr>
                          <a:srgbClr val="005EB8"/>
                        </a:buClr>
                        <a:buSzPct val="140000"/>
                        <a:buFont typeface="Wingdings" panose="05000000000000000000" pitchFamily="2" charset="2"/>
                        <a:buChar char="ü"/>
                        <a:tabLst/>
                        <a:defRPr/>
                      </a:pPr>
                      <a:r>
                        <a:rPr lang="en-GB" sz="1400" dirty="0">
                          <a:latin typeface="Arial" panose="020B0604020202020204" pitchFamily="34" charset="0"/>
                          <a:cs typeface="Arial" panose="020B0604020202020204" pitchFamily="34" charset="0"/>
                        </a:rPr>
                        <a:t>I always protect patient’s dignity and feelings, and support them to make informed choices about their care</a:t>
                      </a:r>
                    </a:p>
                    <a:p>
                      <a:pPr marL="285750" marR="0" lvl="0" indent="-285750" algn="l" defTabSz="914400" rtl="0" eaLnBrk="1" fontAlgn="auto" latinLnBrk="0" hangingPunct="1">
                        <a:lnSpc>
                          <a:spcPct val="100000"/>
                        </a:lnSpc>
                        <a:spcBef>
                          <a:spcPts val="0"/>
                        </a:spcBef>
                        <a:spcAft>
                          <a:spcPts val="0"/>
                        </a:spcAft>
                        <a:buClr>
                          <a:srgbClr val="005EB8"/>
                        </a:buClr>
                        <a:buSzPct val="140000"/>
                        <a:buFont typeface="Wingdings" panose="05000000000000000000" pitchFamily="2" charset="2"/>
                        <a:buChar char="ü"/>
                        <a:tabLst/>
                        <a:defRPr/>
                      </a:pPr>
                      <a:r>
                        <a:rPr lang="en-GB" sz="1400" dirty="0">
                          <a:latin typeface="Arial" panose="020B0604020202020204" pitchFamily="34" charset="0"/>
                          <a:cs typeface="Arial" panose="020B0604020202020204" pitchFamily="34" charset="0"/>
                        </a:rPr>
                        <a:t>I create an environment where feedback is encouraged and acted upon, ensuring everyone has a voice</a:t>
                      </a:r>
                    </a:p>
                    <a:p>
                      <a:pPr marL="285750" indent="-285750" algn="l">
                        <a:buClr>
                          <a:srgbClr val="005EB8"/>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take a positive approach to problem solving and take steps to resolve them or seek support if I’m unable to resolve them myself</a:t>
                      </a:r>
                    </a:p>
                    <a:p>
                      <a:pPr marL="285750" indent="-285750" algn="l">
                        <a:buClr>
                          <a:srgbClr val="005EB8"/>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take pride in my appearance, my work environment and our organisation</a:t>
                      </a:r>
                    </a:p>
                    <a:p>
                      <a:pPr marL="285750" indent="-285750" algn="l">
                        <a:buClr>
                          <a:srgbClr val="005EB8"/>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maintain a professional presence on social media</a:t>
                      </a:r>
                    </a:p>
                    <a:p>
                      <a:pPr marL="285750" marR="0" lvl="0" indent="-285750" algn="l" defTabSz="914400" rtl="0" eaLnBrk="1" fontAlgn="auto" latinLnBrk="0" hangingPunct="1">
                        <a:lnSpc>
                          <a:spcPct val="100000"/>
                        </a:lnSpc>
                        <a:spcBef>
                          <a:spcPts val="0"/>
                        </a:spcBef>
                        <a:spcAft>
                          <a:spcPts val="0"/>
                        </a:spcAft>
                        <a:buClr>
                          <a:srgbClr val="005EB8"/>
                        </a:buClr>
                        <a:buSzPct val="140000"/>
                        <a:buFont typeface="Wingdings" panose="05000000000000000000" pitchFamily="2" charset="2"/>
                        <a:buChar char="ü"/>
                        <a:tabLst/>
                        <a:defRPr/>
                      </a:pPr>
                      <a:r>
                        <a:rPr lang="en-GB" sz="1400" dirty="0">
                          <a:latin typeface="Arial" panose="020B0604020202020204" pitchFamily="34" charset="0"/>
                          <a:cs typeface="Arial" panose="020B0604020202020204" pitchFamily="34" charset="0"/>
                        </a:rPr>
                        <a:t>I actively participate in appraisal conversations</a:t>
                      </a:r>
                    </a:p>
                  </a:txBody>
                  <a:tcPr>
                    <a:solidFill>
                      <a:schemeClr val="bg1">
                        <a:lumMod val="95000"/>
                      </a:schemeClr>
                    </a:solidFill>
                  </a:tcPr>
                </a:tc>
                <a:extLst>
                  <a:ext uri="{0D108BD9-81ED-4DB2-BD59-A6C34878D82A}">
                    <a16:rowId xmlns:a16="http://schemas.microsoft.com/office/drawing/2014/main" val="3686901250"/>
                  </a:ext>
                </a:extLst>
              </a:tr>
            </a:tbl>
          </a:graphicData>
        </a:graphic>
      </p:graphicFrame>
      <p:pic>
        <p:nvPicPr>
          <p:cNvPr id="5" name="Picture 4" descr="A blue circle with stars and text&#10;&#10;AI-generated content may be incorrect.">
            <a:extLst>
              <a:ext uri="{FF2B5EF4-FFF2-40B4-BE49-F238E27FC236}">
                <a16:creationId xmlns:a16="http://schemas.microsoft.com/office/drawing/2014/main" id="{DC9D4B76-DE7D-49BE-F4BF-35476FCA4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01" y="338019"/>
            <a:ext cx="1258648" cy="1258508"/>
          </a:xfrm>
          <a:prstGeom prst="rect">
            <a:avLst/>
          </a:prstGeom>
        </p:spPr>
      </p:pic>
      <p:sp>
        <p:nvSpPr>
          <p:cNvPr id="4" name="TextBox 3">
            <a:extLst>
              <a:ext uri="{FF2B5EF4-FFF2-40B4-BE49-F238E27FC236}">
                <a16:creationId xmlns:a16="http://schemas.microsoft.com/office/drawing/2014/main" id="{F059BA41-D50B-CD33-A231-804962F57ED6}"/>
              </a:ext>
            </a:extLst>
          </p:cNvPr>
          <p:cNvSpPr txBox="1"/>
          <p:nvPr/>
        </p:nvSpPr>
        <p:spPr>
          <a:xfrm>
            <a:off x="1721921" y="338019"/>
            <a:ext cx="8193975" cy="1384995"/>
          </a:xfrm>
          <a:prstGeom prst="rect">
            <a:avLst/>
          </a:prstGeom>
          <a:noFill/>
        </p:spPr>
        <p:txBody>
          <a:bodyPr wrap="square">
            <a:spAutoFit/>
          </a:bodyPr>
          <a:lstStyle/>
          <a:p>
            <a:pPr marL="285750" indent="-203200">
              <a:buClr>
                <a:srgbClr val="005EB8"/>
              </a:buClr>
              <a:buSzPct val="150000"/>
              <a:buFont typeface="Arial" panose="020B0604020202020204" pitchFamily="34" charset="0"/>
              <a:buChar char="•"/>
            </a:pPr>
            <a:r>
              <a:rPr lang="en-GB" sz="1400" b="1" dirty="0">
                <a:latin typeface="Arial" panose="020B0604020202020204" pitchFamily="34" charset="0"/>
                <a:cs typeface="Arial" panose="020B0604020202020204" pitchFamily="34" charset="0"/>
              </a:rPr>
              <a:t>I consistently uphold the highest standards </a:t>
            </a:r>
            <a:r>
              <a:rPr lang="en-GB" sz="1400" dirty="0">
                <a:latin typeface="Arial" panose="020B0604020202020204" pitchFamily="34" charset="0"/>
                <a:cs typeface="Arial" panose="020B0604020202020204" pitchFamily="34" charset="0"/>
              </a:rPr>
              <a:t>by demonstrating professionalism, integrity, honesty and a commitment to delivering outstanding care </a:t>
            </a:r>
          </a:p>
          <a:p>
            <a:pPr marL="285750" indent="-203200">
              <a:buClr>
                <a:srgbClr val="005EB8"/>
              </a:buClr>
              <a:buSzPct val="150000"/>
              <a:buFont typeface="Arial" panose="020B0604020202020204" pitchFamily="34" charset="0"/>
              <a:buChar char="•"/>
            </a:pPr>
            <a:r>
              <a:rPr lang="en-GB" sz="1400" b="1" dirty="0">
                <a:latin typeface="Arial" panose="020B0604020202020204" pitchFamily="34" charset="0"/>
                <a:cs typeface="Arial" panose="020B0604020202020204" pitchFamily="34" charset="0"/>
              </a:rPr>
              <a:t>I seek opportunities to continuously learn and improve </a:t>
            </a:r>
            <a:r>
              <a:rPr lang="en-GB" sz="1400" dirty="0">
                <a:latin typeface="Arial" panose="020B0604020202020204" pitchFamily="34" charset="0"/>
                <a:cs typeface="Arial" panose="020B0604020202020204" pitchFamily="34" charset="0"/>
              </a:rPr>
              <a:t>to deliver timely, innovative and effective care</a:t>
            </a:r>
          </a:p>
          <a:p>
            <a:pPr marL="285750" indent="-203200">
              <a:buClr>
                <a:srgbClr val="005EB8"/>
              </a:buClr>
              <a:buSzPct val="150000"/>
              <a:buFont typeface="Arial" panose="020B0604020202020204" pitchFamily="34" charset="0"/>
              <a:buChar char="•"/>
            </a:pPr>
            <a:r>
              <a:rPr lang="en-GB" sz="1400" b="1" dirty="0">
                <a:latin typeface="Arial" panose="020B0604020202020204" pitchFamily="34" charset="0"/>
                <a:cs typeface="Arial" panose="020B0604020202020204" pitchFamily="34" charset="0"/>
              </a:rPr>
              <a:t>I prioritise quality and safety</a:t>
            </a:r>
            <a:r>
              <a:rPr lang="en-GB" sz="1400" dirty="0">
                <a:latin typeface="Arial" panose="020B0604020202020204" pitchFamily="34" charset="0"/>
                <a:cs typeface="Arial" panose="020B0604020202020204" pitchFamily="34" charset="0"/>
              </a:rPr>
              <a:t> in everything I do to create a safe, effective and caring environment for patients and colleagues</a:t>
            </a:r>
          </a:p>
        </p:txBody>
      </p:sp>
      <p:pic>
        <p:nvPicPr>
          <p:cNvPr id="3" name="Picture 2" descr="A circle with text and symbols on it&#10;&#10;AI-generated content may be incorrect.">
            <a:extLst>
              <a:ext uri="{FF2B5EF4-FFF2-40B4-BE49-F238E27FC236}">
                <a16:creationId xmlns:a16="http://schemas.microsoft.com/office/drawing/2014/main" id="{5FD2D9B6-9CED-6290-77C9-0791852DA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652" y="5906225"/>
            <a:ext cx="825094" cy="771407"/>
          </a:xfrm>
          <a:prstGeom prst="rect">
            <a:avLst/>
          </a:prstGeom>
        </p:spPr>
      </p:pic>
    </p:spTree>
    <p:extLst>
      <p:ext uri="{BB962C8B-B14F-4D97-AF65-F5344CB8AC3E}">
        <p14:creationId xmlns:p14="http://schemas.microsoft.com/office/powerpoint/2010/main" val="383063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826B-D8DB-9A20-7BB3-09A57C6A47AC}"/>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F36318A-F167-5ACB-B3F6-883418AD21C6}"/>
              </a:ext>
            </a:extLst>
          </p:cNvPr>
          <p:cNvGraphicFramePr>
            <a:graphicFrameLocks noGrp="1"/>
          </p:cNvGraphicFramePr>
          <p:nvPr>
            <p:extLst>
              <p:ext uri="{D42A27DB-BD31-4B8C-83A1-F6EECF244321}">
                <p14:modId xmlns:p14="http://schemas.microsoft.com/office/powerpoint/2010/main" val="4150876950"/>
              </p:ext>
            </p:extLst>
          </p:nvPr>
        </p:nvGraphicFramePr>
        <p:xfrm>
          <a:off x="529889" y="2030681"/>
          <a:ext cx="5764585" cy="4253161"/>
        </p:xfrm>
        <a:graphic>
          <a:graphicData uri="http://schemas.openxmlformats.org/drawingml/2006/table">
            <a:tbl>
              <a:tblPr firstRow="1">
                <a:tableStyleId>{5C22544A-7EE6-4342-B048-85BDC9FD1C3A}</a:tableStyleId>
              </a:tblPr>
              <a:tblGrid>
                <a:gridCol w="5764585">
                  <a:extLst>
                    <a:ext uri="{9D8B030D-6E8A-4147-A177-3AD203B41FA5}">
                      <a16:colId xmlns:a16="http://schemas.microsoft.com/office/drawing/2014/main" val="802085322"/>
                    </a:ext>
                  </a:extLst>
                </a:gridCol>
              </a:tblGrid>
              <a:tr h="367084">
                <a:tc>
                  <a:txBody>
                    <a:bodyPr/>
                    <a:lstStyle/>
                    <a:p>
                      <a:pPr marL="0" indent="0" algn="ctr">
                        <a:buClr>
                          <a:srgbClr val="41B6E6"/>
                        </a:buClr>
                        <a:buSzPct val="140000"/>
                        <a:buFont typeface="Wingdings" panose="05000000000000000000" pitchFamily="2" charset="2"/>
                        <a:buNone/>
                      </a:pPr>
                      <a:r>
                        <a:rPr lang="en-GB" sz="1600" dirty="0">
                          <a:latin typeface="Arial" panose="020B0604020202020204" pitchFamily="34" charset="0"/>
                          <a:cs typeface="Arial" panose="020B0604020202020204" pitchFamily="34" charset="0"/>
                        </a:rPr>
                        <a:t>What we expect to see and hear</a:t>
                      </a:r>
                    </a:p>
                  </a:txBody>
                  <a:tcPr anchor="ctr">
                    <a:solidFill>
                      <a:srgbClr val="41B6E6"/>
                    </a:solidFill>
                  </a:tcPr>
                </a:tc>
                <a:extLst>
                  <a:ext uri="{0D108BD9-81ED-4DB2-BD59-A6C34878D82A}">
                    <a16:rowId xmlns:a16="http://schemas.microsoft.com/office/drawing/2014/main" val="1704984533"/>
                  </a:ext>
                </a:extLst>
              </a:tr>
              <a:tr h="3886077">
                <a:tc>
                  <a:txBody>
                    <a:bodyPr/>
                    <a:lstStyle/>
                    <a:p>
                      <a:pPr marL="285750" indent="-285750" algn="l">
                        <a:buClr>
                          <a:srgbClr val="41B6E6"/>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appreciate that successful teams are made up of different personalities, perspectives and backgrounds and I value the benefits this brings</a:t>
                      </a:r>
                    </a:p>
                    <a:p>
                      <a:pPr marL="285750" indent="-285750" algn="l">
                        <a:buClr>
                          <a:srgbClr val="41B6E6"/>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get to know people and involve them in decisions</a:t>
                      </a:r>
                    </a:p>
                    <a:p>
                      <a:pPr marL="285750" indent="-285750" algn="l">
                        <a:buClr>
                          <a:srgbClr val="41B6E6"/>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am curious to hear other people’s views and encourage their contributions</a:t>
                      </a:r>
                    </a:p>
                    <a:p>
                      <a:pPr marL="285750" indent="-285750" algn="l">
                        <a:buClr>
                          <a:srgbClr val="41B6E6"/>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recognise and appreciate the efforts of others</a:t>
                      </a:r>
                    </a:p>
                    <a:p>
                      <a:pPr marL="285750" indent="-285750" algn="l">
                        <a:buClr>
                          <a:srgbClr val="41B6E6"/>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demonstrate an approachable, positive and optimistic attitude</a:t>
                      </a:r>
                    </a:p>
                    <a:p>
                      <a:pPr marL="285750" indent="-285750" algn="l">
                        <a:buClr>
                          <a:srgbClr val="41B6E6"/>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persevere in the face of setbacks</a:t>
                      </a:r>
                    </a:p>
                    <a:p>
                      <a:pPr marL="285750" indent="-285750" algn="l">
                        <a:buClr>
                          <a:srgbClr val="41B6E6"/>
                        </a:buClr>
                        <a:buSzPct val="140000"/>
                        <a:buFont typeface="Wingdings" panose="05000000000000000000" pitchFamily="2" charset="2"/>
                        <a:buChar char="ü"/>
                      </a:pPr>
                      <a:r>
                        <a:rPr lang="en-GB" sz="1400" kern="1200" dirty="0">
                          <a:solidFill>
                            <a:schemeClr val="dk1"/>
                          </a:solidFill>
                          <a:latin typeface="Arial" panose="020B0604020202020204" pitchFamily="34" charset="0"/>
                          <a:ea typeface="+mn-ea"/>
                          <a:cs typeface="Arial" panose="020B0604020202020204" pitchFamily="34" charset="0"/>
                        </a:rPr>
                        <a:t>I speak up against racism, discrimination, bullying and abuse and encourage others to do the same</a:t>
                      </a:r>
                    </a:p>
                    <a:p>
                      <a:pPr marL="285750" indent="-285750" algn="l">
                        <a:buClr>
                          <a:srgbClr val="41B6E6"/>
                        </a:buClr>
                        <a:buSzPct val="140000"/>
                        <a:buFont typeface="Wingdings" panose="05000000000000000000" pitchFamily="2" charset="2"/>
                        <a:buChar char="ü"/>
                      </a:pPr>
                      <a:r>
                        <a:rPr lang="en-GB" sz="1400" kern="1200" dirty="0">
                          <a:solidFill>
                            <a:schemeClr val="dk1"/>
                          </a:solidFill>
                          <a:latin typeface="Arial" panose="020B0604020202020204" pitchFamily="34" charset="0"/>
                          <a:ea typeface="+mn-ea"/>
                          <a:cs typeface="Arial" panose="020B0604020202020204" pitchFamily="34" charset="0"/>
                        </a:rPr>
                        <a:t>I recognise my biases and actively work to overcome them</a:t>
                      </a:r>
                    </a:p>
                    <a:p>
                      <a:pPr marL="285750" indent="-285750" algn="l">
                        <a:buClr>
                          <a:srgbClr val="41B6E6"/>
                        </a:buClr>
                        <a:buSzPct val="140000"/>
                        <a:buFont typeface="Wingdings" panose="05000000000000000000" pitchFamily="2" charset="2"/>
                        <a:buChar char="ü"/>
                      </a:pPr>
                      <a:r>
                        <a:rPr lang="en-GB" sz="1400" kern="1200" dirty="0">
                          <a:solidFill>
                            <a:schemeClr val="dk1"/>
                          </a:solidFill>
                          <a:latin typeface="Arial" panose="020B0604020202020204" pitchFamily="34" charset="0"/>
                          <a:ea typeface="+mn-ea"/>
                          <a:cs typeface="Arial" panose="020B0604020202020204" pitchFamily="34" charset="0"/>
                        </a:rPr>
                        <a:t>I ensure that I keep people informed using clear, open and honest communication, and in a way that they can understand</a:t>
                      </a:r>
                    </a:p>
                    <a:p>
                      <a:pPr marL="285750" indent="-285750" algn="l">
                        <a:buClr>
                          <a:srgbClr val="41B6E6"/>
                        </a:buClr>
                        <a:buSzPct val="140000"/>
                        <a:buFont typeface="Wingdings" panose="05000000000000000000" pitchFamily="2" charset="2"/>
                        <a:buChar char="ü"/>
                      </a:pPr>
                      <a:r>
                        <a:rPr lang="en-GB" sz="1400" dirty="0">
                          <a:latin typeface="Arial" panose="020B0604020202020204" pitchFamily="34" charset="0"/>
                          <a:cs typeface="Arial" panose="020B0604020202020204" pitchFamily="34" charset="0"/>
                        </a:rPr>
                        <a:t>I take pride in representing my organisation, my team and my profession</a:t>
                      </a:r>
                    </a:p>
                  </a:txBody>
                  <a:tcPr>
                    <a:solidFill>
                      <a:schemeClr val="bg1">
                        <a:lumMod val="95000"/>
                      </a:schemeClr>
                    </a:solidFill>
                  </a:tcPr>
                </a:tc>
                <a:extLst>
                  <a:ext uri="{0D108BD9-81ED-4DB2-BD59-A6C34878D82A}">
                    <a16:rowId xmlns:a16="http://schemas.microsoft.com/office/drawing/2014/main" val="3686901250"/>
                  </a:ext>
                </a:extLst>
              </a:tr>
            </a:tbl>
          </a:graphicData>
        </a:graphic>
      </p:graphicFrame>
      <p:graphicFrame>
        <p:nvGraphicFramePr>
          <p:cNvPr id="8" name="Table 7">
            <a:extLst>
              <a:ext uri="{FF2B5EF4-FFF2-40B4-BE49-F238E27FC236}">
                <a16:creationId xmlns:a16="http://schemas.microsoft.com/office/drawing/2014/main" id="{0485CAF6-F626-CE0D-A89F-4010B05932B2}"/>
              </a:ext>
            </a:extLst>
          </p:cNvPr>
          <p:cNvGraphicFramePr>
            <a:graphicFrameLocks noGrp="1"/>
          </p:cNvGraphicFramePr>
          <p:nvPr>
            <p:extLst>
              <p:ext uri="{D42A27DB-BD31-4B8C-83A1-F6EECF244321}">
                <p14:modId xmlns:p14="http://schemas.microsoft.com/office/powerpoint/2010/main" val="2408367036"/>
              </p:ext>
            </p:extLst>
          </p:nvPr>
        </p:nvGraphicFramePr>
        <p:xfrm>
          <a:off x="6436426" y="2030680"/>
          <a:ext cx="5557200" cy="4287377"/>
        </p:xfrm>
        <a:graphic>
          <a:graphicData uri="http://schemas.openxmlformats.org/drawingml/2006/table">
            <a:tbl>
              <a:tblPr firstRow="1">
                <a:tableStyleId>{5C22544A-7EE6-4342-B048-85BDC9FD1C3A}</a:tableStyleId>
              </a:tblPr>
              <a:tblGrid>
                <a:gridCol w="5557200">
                  <a:extLst>
                    <a:ext uri="{9D8B030D-6E8A-4147-A177-3AD203B41FA5}">
                      <a16:colId xmlns:a16="http://schemas.microsoft.com/office/drawing/2014/main" val="802085322"/>
                    </a:ext>
                  </a:extLst>
                </a:gridCol>
              </a:tblGrid>
              <a:tr h="355457">
                <a:tc>
                  <a:txBody>
                    <a:bodyPr/>
                    <a:lstStyle/>
                    <a:p>
                      <a:pPr marL="285750" indent="-285750" algn="ctr">
                        <a:buClr>
                          <a:srgbClr val="41B6E6"/>
                        </a:buClr>
                        <a:buSzPct val="150000"/>
                        <a:buFont typeface="Wingdings 2" panose="05020102010507070707" pitchFamily="18" charset="2"/>
                        <a:buChar char="O"/>
                      </a:pPr>
                      <a:r>
                        <a:rPr lang="en-GB" sz="1600" dirty="0">
                          <a:latin typeface="Arial" panose="020B0604020202020204" pitchFamily="34" charset="0"/>
                          <a:cs typeface="Arial" panose="020B0604020202020204" pitchFamily="34" charset="0"/>
                        </a:rPr>
                        <a:t>What we don’t expect to see and hear</a:t>
                      </a:r>
                    </a:p>
                  </a:txBody>
                  <a:tcPr anchor="ctr">
                    <a:solidFill>
                      <a:srgbClr val="41B6E6"/>
                    </a:solidFill>
                  </a:tcPr>
                </a:tc>
                <a:extLst>
                  <a:ext uri="{0D108BD9-81ED-4DB2-BD59-A6C34878D82A}">
                    <a16:rowId xmlns:a16="http://schemas.microsoft.com/office/drawing/2014/main" val="1704984533"/>
                  </a:ext>
                </a:extLst>
              </a:tr>
              <a:tr h="3897704">
                <a:tc>
                  <a:txBody>
                    <a:bodyPr/>
                    <a:lstStyle/>
                    <a:p>
                      <a:pPr marL="285750" marR="0" lvl="0" indent="-285750" algn="l" defTabSz="914400" rtl="0" eaLnBrk="1" fontAlgn="auto" latinLnBrk="0" hangingPunct="1">
                        <a:lnSpc>
                          <a:spcPct val="100000"/>
                        </a:lnSpc>
                        <a:spcBef>
                          <a:spcPts val="0"/>
                        </a:spcBef>
                        <a:spcAft>
                          <a:spcPts val="0"/>
                        </a:spcAft>
                        <a:buClr>
                          <a:srgbClr val="41B6E6"/>
                        </a:buClr>
                        <a:buSzPct val="150000"/>
                        <a:buFont typeface="Wingdings 2" panose="05020102010507070707" pitchFamily="18" charset="2"/>
                        <a:buChar char="O"/>
                        <a:tabLst/>
                        <a:defRPr/>
                      </a:pPr>
                      <a:r>
                        <a:rPr lang="en-GB" sz="1400" b="0" i="0" dirty="0">
                          <a:solidFill>
                            <a:schemeClr val="tx1"/>
                          </a:solidFill>
                          <a:latin typeface="Arial" panose="020B0604020202020204" pitchFamily="34" charset="0"/>
                          <a:cs typeface="Arial" panose="020B0604020202020204" pitchFamily="34" charset="0"/>
                        </a:rPr>
                        <a:t>I exclude, isolate or ostracise others, or </a:t>
                      </a:r>
                      <a:r>
                        <a:rPr lang="en-GB" sz="1400" b="0" dirty="0">
                          <a:solidFill>
                            <a:schemeClr val="tx1"/>
                          </a:solidFill>
                          <a:latin typeface="Arial" panose="020B0604020202020204" pitchFamily="34" charset="0"/>
                          <a:cs typeface="Arial" panose="020B0604020202020204" pitchFamily="34" charset="0"/>
                        </a:rPr>
                        <a:t>only involve people in my ‘in group’</a:t>
                      </a:r>
                      <a:endParaRPr lang="en-GB" sz="1400" b="0" i="0" dirty="0">
                        <a:solidFill>
                          <a:schemeClr val="tx1"/>
                        </a:solidFill>
                        <a:latin typeface="Arial" panose="020B0604020202020204" pitchFamily="34" charset="0"/>
                        <a:cs typeface="Arial" panose="020B0604020202020204" pitchFamily="34" charset="0"/>
                      </a:endParaRPr>
                    </a:p>
                    <a:p>
                      <a:pPr marL="285750" indent="-285750" algn="l">
                        <a:buClr>
                          <a:srgbClr val="41B6E6"/>
                        </a:buClr>
                        <a:buSzPct val="150000"/>
                        <a:buFont typeface="Wingdings 2" panose="05020102010507070707" pitchFamily="18" charset="2"/>
                        <a:buChar char="O"/>
                      </a:pPr>
                      <a:r>
                        <a:rPr lang="en-GB" sz="1400" b="0" i="0" dirty="0">
                          <a:solidFill>
                            <a:schemeClr val="tx1"/>
                          </a:solidFill>
                          <a:latin typeface="Arial" panose="020B0604020202020204" pitchFamily="34" charset="0"/>
                          <a:cs typeface="Arial" panose="020B0604020202020204" pitchFamily="34" charset="0"/>
                        </a:rPr>
                        <a:t>I ignore other peoples requests to be involved</a:t>
                      </a:r>
                    </a:p>
                    <a:p>
                      <a:pPr marL="285750" indent="-285750" algn="l">
                        <a:buClr>
                          <a:srgbClr val="41B6E6"/>
                        </a:buClr>
                        <a:buSzPct val="150000"/>
                        <a:buFont typeface="Wingdings 2" panose="05020102010507070707" pitchFamily="18" charset="2"/>
                        <a:buChar char="O"/>
                      </a:pPr>
                      <a:r>
                        <a:rPr lang="en-GB" sz="1400" b="0" i="0" dirty="0">
                          <a:solidFill>
                            <a:schemeClr val="tx1"/>
                          </a:solidFill>
                          <a:latin typeface="Arial" panose="020B0604020202020204" pitchFamily="34" charset="0"/>
                          <a:cs typeface="Arial" panose="020B0604020202020204" pitchFamily="34" charset="0"/>
                        </a:rPr>
                        <a:t>I micromanage others </a:t>
                      </a:r>
                    </a:p>
                    <a:p>
                      <a:pPr marL="285750" indent="-285750" algn="l">
                        <a:buClr>
                          <a:srgbClr val="41B6E6"/>
                        </a:buClr>
                        <a:buSzPct val="150000"/>
                        <a:buFont typeface="Wingdings 2" panose="05020102010507070707" pitchFamily="18" charset="2"/>
                        <a:buChar char="O"/>
                      </a:pPr>
                      <a:r>
                        <a:rPr lang="en-GB" sz="1400" b="0" i="0" dirty="0">
                          <a:solidFill>
                            <a:schemeClr val="tx1"/>
                          </a:solidFill>
                          <a:latin typeface="Arial" panose="020B0604020202020204" pitchFamily="34" charset="0"/>
                          <a:cs typeface="Arial" panose="020B0604020202020204" pitchFamily="34" charset="0"/>
                        </a:rPr>
                        <a:t>I give mixed messages or withhold information </a:t>
                      </a:r>
                    </a:p>
                    <a:p>
                      <a:pPr marL="285750" indent="-285750" algn="l">
                        <a:buClr>
                          <a:srgbClr val="41B6E6"/>
                        </a:buClr>
                        <a:buSzPct val="150000"/>
                        <a:buFont typeface="Wingdings 2" panose="05020102010507070707" pitchFamily="18" charset="2"/>
                        <a:buChar char="O"/>
                      </a:pPr>
                      <a:r>
                        <a:rPr lang="en-GB" sz="1400" b="0" i="0" dirty="0">
                          <a:solidFill>
                            <a:schemeClr val="tx1"/>
                          </a:solidFill>
                          <a:latin typeface="Arial" panose="020B0604020202020204" pitchFamily="34" charset="0"/>
                          <a:cs typeface="Arial" panose="020B0604020202020204" pitchFamily="34" charset="0"/>
                        </a:rPr>
                        <a:t>I am dismissive of other people’s views </a:t>
                      </a:r>
                    </a:p>
                    <a:p>
                      <a:pPr marL="285750" indent="-285750" algn="l">
                        <a:buClr>
                          <a:srgbClr val="41B6E6"/>
                        </a:buClr>
                        <a:buSzPct val="150000"/>
                        <a:buFont typeface="Wingdings 2" panose="05020102010507070707" pitchFamily="18" charset="2"/>
                        <a:buChar char="O"/>
                      </a:pPr>
                      <a:r>
                        <a:rPr lang="en-GB" sz="1400" i="0" dirty="0">
                          <a:solidFill>
                            <a:schemeClr val="tx1"/>
                          </a:solidFill>
                          <a:latin typeface="Arial" panose="020B0604020202020204" pitchFamily="34" charset="0"/>
                          <a:cs typeface="Arial" panose="020B0604020202020204" pitchFamily="34" charset="0"/>
                        </a:rPr>
                        <a:t>I ignore valid concerns</a:t>
                      </a:r>
                    </a:p>
                    <a:p>
                      <a:pPr marL="285750" marR="0" lvl="0" indent="-285750" algn="l" defTabSz="914400" rtl="0" eaLnBrk="1" fontAlgn="auto" latinLnBrk="0" hangingPunct="1">
                        <a:lnSpc>
                          <a:spcPct val="100000"/>
                        </a:lnSpc>
                        <a:spcBef>
                          <a:spcPts val="0"/>
                        </a:spcBef>
                        <a:spcAft>
                          <a:spcPts val="0"/>
                        </a:spcAft>
                        <a:buClr>
                          <a:srgbClr val="41B6E6"/>
                        </a:buClr>
                        <a:buSzPct val="150000"/>
                        <a:buFont typeface="Wingdings 2" panose="05020102010507070707" pitchFamily="18" charset="2"/>
                        <a:buChar char="O"/>
                        <a:tabLst/>
                        <a:defRPr/>
                      </a:pPr>
                      <a:r>
                        <a:rPr lang="en-GB" sz="1400" dirty="0">
                          <a:latin typeface="Arial" panose="020B0604020202020204" pitchFamily="34" charset="0"/>
                          <a:cs typeface="Arial" panose="020B0604020202020204" pitchFamily="34" charset="0"/>
                        </a:rPr>
                        <a:t>I do not get to know the individual and treat people all the same</a:t>
                      </a:r>
                      <a:endParaRPr lang="en-GB" sz="1400" i="0" dirty="0">
                        <a:solidFill>
                          <a:schemeClr val="tx1"/>
                        </a:solidFill>
                        <a:latin typeface="Arial" panose="020B0604020202020204" pitchFamily="34" charset="0"/>
                        <a:cs typeface="Arial" panose="020B0604020202020204" pitchFamily="34" charset="0"/>
                      </a:endParaRPr>
                    </a:p>
                    <a:p>
                      <a:pPr marL="285750" indent="-285750" algn="l">
                        <a:buClr>
                          <a:srgbClr val="41B6E6"/>
                        </a:buClr>
                        <a:buSzPct val="150000"/>
                        <a:buFont typeface="Wingdings 2" panose="05020102010507070707" pitchFamily="18" charset="2"/>
                        <a:buChar char="O"/>
                      </a:pPr>
                      <a:r>
                        <a:rPr lang="en-GB" sz="1400" dirty="0">
                          <a:latin typeface="Arial" panose="020B0604020202020204" pitchFamily="34" charset="0"/>
                          <a:cs typeface="Arial" panose="020B0604020202020204" pitchFamily="34" charset="0"/>
                        </a:rPr>
                        <a:t>I do not involve patients or colleagues in decision making</a:t>
                      </a:r>
                    </a:p>
                    <a:p>
                      <a:pPr marL="285750" indent="-285750" algn="l">
                        <a:buClr>
                          <a:srgbClr val="41B6E6"/>
                        </a:buClr>
                        <a:buSzPct val="150000"/>
                        <a:buFont typeface="Wingdings 2" panose="05020102010507070707" pitchFamily="18" charset="2"/>
                        <a:buChar char="O"/>
                      </a:pPr>
                      <a:r>
                        <a:rPr lang="en-GB" sz="1400" dirty="0">
                          <a:latin typeface="Arial" panose="020B0604020202020204" pitchFamily="34" charset="0"/>
                          <a:cs typeface="Arial" panose="020B0604020202020204" pitchFamily="34" charset="0"/>
                        </a:rPr>
                        <a:t>I do not show appreciation for the efforts of others</a:t>
                      </a:r>
                    </a:p>
                    <a:p>
                      <a:pPr marL="285750" indent="-285750" algn="l">
                        <a:buClr>
                          <a:srgbClr val="41B6E6"/>
                        </a:buClr>
                        <a:buSzPct val="150000"/>
                        <a:buFont typeface="Wingdings 2" panose="05020102010507070707" pitchFamily="18" charset="2"/>
                        <a:buChar char="O"/>
                      </a:pPr>
                      <a:r>
                        <a:rPr lang="en-GB" sz="1400" dirty="0">
                          <a:latin typeface="Arial" panose="020B0604020202020204" pitchFamily="34" charset="0"/>
                          <a:cs typeface="Arial" panose="020B0604020202020204" pitchFamily="34" charset="0"/>
                        </a:rPr>
                        <a:t>I do not check my biases to ensure that I treat people equitably </a:t>
                      </a:r>
                    </a:p>
                    <a:p>
                      <a:pPr marL="285750" indent="-285750">
                        <a:buClr>
                          <a:srgbClr val="41B6E6"/>
                        </a:buClr>
                        <a:buSzPct val="150000"/>
                        <a:buFont typeface="Wingdings 2" panose="05020102010507070707" pitchFamily="18" charset="2"/>
                        <a:buChar char="O"/>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do not take responsibility for my behaviour or actions</a:t>
                      </a:r>
                    </a:p>
                    <a:p>
                      <a:pPr marL="285750" indent="-285750">
                        <a:buClr>
                          <a:srgbClr val="41B6E6"/>
                        </a:buClr>
                        <a:buSzPct val="150000"/>
                        <a:buFont typeface="Wingdings 2" panose="05020102010507070707" pitchFamily="18" charset="2"/>
                        <a:buChar char="O"/>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unfairly blame or criticise others</a:t>
                      </a:r>
                    </a:p>
                    <a:p>
                      <a:pPr marL="285750" indent="-285750">
                        <a:buClr>
                          <a:srgbClr val="41B6E6"/>
                        </a:buClr>
                        <a:buSzPct val="150000"/>
                        <a:buFont typeface="Wingdings 2" panose="05020102010507070707" pitchFamily="18" charset="2"/>
                        <a:buChar char="O"/>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My behaviours come across as unfriendly </a:t>
                      </a:r>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and unapproachable</a:t>
                      </a:r>
                    </a:p>
                    <a:p>
                      <a:pPr marL="285750" indent="-285750">
                        <a:buClr>
                          <a:srgbClr val="41B6E6"/>
                        </a:buClr>
                        <a:buSzPct val="150000"/>
                        <a:buFont typeface="Wingdings 2" panose="05020102010507070707" pitchFamily="18" charset="2"/>
                        <a:buChar char="O"/>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see challenge as a criticism</a:t>
                      </a:r>
                    </a:p>
                    <a:p>
                      <a:pPr marL="285750" indent="-285750">
                        <a:buClr>
                          <a:srgbClr val="41B6E6"/>
                        </a:buClr>
                        <a:buSzPct val="150000"/>
                        <a:buFont typeface="Wingdings 2" panose="05020102010507070707" pitchFamily="18" charset="2"/>
                        <a:buChar char="O"/>
                      </a:pP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I take no action to address incidents relating to safety of patients or colleagues or I repeat my mistakes</a:t>
                      </a:r>
                      <a:endParaRPr lang="en-GB" sz="1400" i="0" dirty="0">
                        <a:solidFill>
                          <a:schemeClr val="tx1"/>
                        </a:solidFill>
                        <a:latin typeface="Arial" panose="020B0604020202020204" pitchFamily="34" charset="0"/>
                        <a:cs typeface="Arial" panose="020B0604020202020204" pitchFamily="34" charset="0"/>
                      </a:endParaRPr>
                    </a:p>
                    <a:p>
                      <a:pPr marL="285750" indent="-285750" algn="l">
                        <a:buClr>
                          <a:srgbClr val="41B6E6"/>
                        </a:buClr>
                        <a:buSzPct val="150000"/>
                        <a:buFont typeface="Wingdings 2" panose="05020102010507070707" pitchFamily="18" charset="2"/>
                        <a:buChar char="O"/>
                      </a:pPr>
                      <a:endParaRPr lang="en-GB" sz="1400" i="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686901250"/>
                  </a:ext>
                </a:extLst>
              </a:tr>
            </a:tbl>
          </a:graphicData>
        </a:graphic>
      </p:graphicFrame>
      <p:pic>
        <p:nvPicPr>
          <p:cNvPr id="5" name="Picture 4" descr="A blue circle with a white circle with a blue and white circle with a blue and white circle with a black background with text&#10;&#10;AI-generated content may be incorrect.">
            <a:extLst>
              <a:ext uri="{FF2B5EF4-FFF2-40B4-BE49-F238E27FC236}">
                <a16:creationId xmlns:a16="http://schemas.microsoft.com/office/drawing/2014/main" id="{368D37F2-7013-933B-C882-6C975D691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89" y="315338"/>
            <a:ext cx="1325535" cy="1327605"/>
          </a:xfrm>
          <a:prstGeom prst="rect">
            <a:avLst/>
          </a:prstGeom>
        </p:spPr>
      </p:pic>
      <p:sp>
        <p:nvSpPr>
          <p:cNvPr id="4" name="TextBox 3">
            <a:extLst>
              <a:ext uri="{FF2B5EF4-FFF2-40B4-BE49-F238E27FC236}">
                <a16:creationId xmlns:a16="http://schemas.microsoft.com/office/drawing/2014/main" id="{1F3CDFF1-D5DF-0772-0B84-2BEBB2F0DF95}"/>
              </a:ext>
            </a:extLst>
          </p:cNvPr>
          <p:cNvSpPr txBox="1"/>
          <p:nvPr/>
        </p:nvSpPr>
        <p:spPr>
          <a:xfrm>
            <a:off x="1855424" y="413716"/>
            <a:ext cx="8139100" cy="1384995"/>
          </a:xfrm>
          <a:prstGeom prst="rect">
            <a:avLst/>
          </a:prstGeom>
          <a:noFill/>
        </p:spPr>
        <p:txBody>
          <a:bodyPr wrap="square">
            <a:spAutoFit/>
          </a:bodyPr>
          <a:lstStyle/>
          <a:p>
            <a:pPr marL="368300" lvl="0" indent="-285750">
              <a:lnSpc>
                <a:spcPct val="100000"/>
              </a:lnSpc>
              <a:buClr>
                <a:srgbClr val="41B6E6"/>
              </a:buClr>
              <a:buSzPct val="150000"/>
              <a:buFont typeface="Arial" panose="020B0604020202020204" pitchFamily="34" charset="0"/>
              <a:buChar char="•"/>
            </a:pPr>
            <a:r>
              <a:rPr lang="en-GB" sz="1400" b="1" kern="100" dirty="0">
                <a:effectLst/>
                <a:latin typeface="Arial" panose="020B0604020202020204" pitchFamily="34" charset="0"/>
                <a:ea typeface="Times New Roman" panose="02020603050405020304" pitchFamily="18" charset="0"/>
                <a:cs typeface="Arial" panose="020B0604020202020204" pitchFamily="34" charset="0"/>
              </a:rPr>
              <a:t>I promote a collaborative, supportive and open culture </a:t>
            </a:r>
            <a:r>
              <a:rPr lang="en-GB" sz="1400" kern="100" dirty="0">
                <a:effectLst/>
                <a:latin typeface="Arial" panose="020B0604020202020204" pitchFamily="34" charset="0"/>
                <a:ea typeface="Times New Roman" panose="02020603050405020304" pitchFamily="18" charset="0"/>
                <a:cs typeface="Arial" panose="020B0604020202020204" pitchFamily="34" charset="0"/>
              </a:rPr>
              <a:t>that fosters a sense of teamwork, delivering a shared purpose</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368300" lvl="0" indent="-285750">
              <a:lnSpc>
                <a:spcPct val="100000"/>
              </a:lnSpc>
              <a:buClr>
                <a:srgbClr val="41B6E6"/>
              </a:buClr>
              <a:buSzPct val="150000"/>
              <a:buFont typeface="Arial" panose="020B0604020202020204" pitchFamily="34" charset="0"/>
              <a:buChar char="•"/>
            </a:pPr>
            <a:r>
              <a:rPr lang="en-GB" sz="1400" b="1" kern="100" dirty="0">
                <a:effectLst/>
                <a:latin typeface="Arial" panose="020B0604020202020204" pitchFamily="34" charset="0"/>
                <a:ea typeface="Times New Roman" panose="02020603050405020304" pitchFamily="18" charset="0"/>
                <a:cs typeface="Arial" panose="020B0604020202020204" pitchFamily="34" charset="0"/>
              </a:rPr>
              <a:t>I will create a sense of belonging through an inclusive and welcoming environment, </a:t>
            </a:r>
            <a:r>
              <a:rPr lang="en-GB" sz="1400" kern="100" dirty="0">
                <a:effectLst/>
                <a:latin typeface="Arial" panose="020B0604020202020204" pitchFamily="34" charset="0"/>
                <a:ea typeface="Times New Roman" panose="02020603050405020304" pitchFamily="18" charset="0"/>
                <a:cs typeface="Arial" panose="020B0604020202020204" pitchFamily="34" charset="0"/>
              </a:rPr>
              <a:t>ensuring everyone feels valued, heard, and is welcoming of different perspectives and feedback</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368300" lvl="0" indent="-285750">
              <a:lnSpc>
                <a:spcPct val="100000"/>
              </a:lnSpc>
              <a:spcAft>
                <a:spcPts val="800"/>
              </a:spcAft>
              <a:buClr>
                <a:srgbClr val="41B6E6"/>
              </a:buClr>
              <a:buSzPct val="150000"/>
              <a:buFont typeface="Arial" panose="020B0604020202020204" pitchFamily="34" charset="0"/>
              <a:buChar char="•"/>
            </a:pPr>
            <a:r>
              <a:rPr lang="en-GB" sz="1400" b="1" kern="100" dirty="0">
                <a:effectLst/>
                <a:latin typeface="Arial" panose="020B0604020202020204" pitchFamily="34" charset="0"/>
                <a:ea typeface="Times New Roman" panose="02020603050405020304" pitchFamily="18" charset="0"/>
                <a:cs typeface="Arial" panose="020B0604020202020204" pitchFamily="34" charset="0"/>
              </a:rPr>
              <a:t>I will take responsibility and lead by example</a:t>
            </a:r>
            <a:r>
              <a:rPr lang="en-GB" sz="1400" kern="100" dirty="0">
                <a:effectLst/>
                <a:latin typeface="Arial" panose="020B0604020202020204" pitchFamily="34" charset="0"/>
                <a:ea typeface="Times New Roman" panose="02020603050405020304" pitchFamily="18" charset="0"/>
                <a:cs typeface="Arial" panose="020B0604020202020204" pitchFamily="34" charset="0"/>
              </a:rPr>
              <a:t>, building trust through openness, accountability, and mutual respect</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A circle with text and symbols on it&#10;&#10;AI-generated content may be incorrect.">
            <a:extLst>
              <a:ext uri="{FF2B5EF4-FFF2-40B4-BE49-F238E27FC236}">
                <a16:creationId xmlns:a16="http://schemas.microsoft.com/office/drawing/2014/main" id="{00FEE26D-CB68-5714-4BC7-8380B2F6A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9564" y="5932353"/>
            <a:ext cx="825094" cy="771407"/>
          </a:xfrm>
          <a:prstGeom prst="rect">
            <a:avLst/>
          </a:prstGeom>
        </p:spPr>
      </p:pic>
    </p:spTree>
    <p:extLst>
      <p:ext uri="{BB962C8B-B14F-4D97-AF65-F5344CB8AC3E}">
        <p14:creationId xmlns:p14="http://schemas.microsoft.com/office/powerpoint/2010/main" val="65587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9878D-0CC9-9E83-7703-90DBF8014C76}"/>
            </a:ext>
          </a:extLst>
        </p:cNvPr>
        <p:cNvGrpSpPr/>
        <p:nvPr/>
      </p:nvGrpSpPr>
      <p:grpSpPr>
        <a:xfrm>
          <a:off x="0" y="0"/>
          <a:ext cx="0" cy="0"/>
          <a:chOff x="0" y="0"/>
          <a:chExt cx="0" cy="0"/>
        </a:xfrm>
      </p:grpSpPr>
      <p:pic>
        <p:nvPicPr>
          <p:cNvPr id="3" name="Picture 2" descr="A circle with text and symbols on it&#10;&#10;AI-generated content may be incorrect.">
            <a:extLst>
              <a:ext uri="{FF2B5EF4-FFF2-40B4-BE49-F238E27FC236}">
                <a16:creationId xmlns:a16="http://schemas.microsoft.com/office/drawing/2014/main" id="{C362E7EB-BC6B-91AD-2012-8B4B1F4C5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043" y="5494649"/>
            <a:ext cx="1192803" cy="1115190"/>
          </a:xfrm>
          <a:prstGeom prst="rect">
            <a:avLst/>
          </a:prstGeom>
        </p:spPr>
      </p:pic>
      <p:sp>
        <p:nvSpPr>
          <p:cNvPr id="5" name="Title 4">
            <a:extLst>
              <a:ext uri="{FF2B5EF4-FFF2-40B4-BE49-F238E27FC236}">
                <a16:creationId xmlns:a16="http://schemas.microsoft.com/office/drawing/2014/main" id="{920A0F31-CE49-21C4-B671-5A95E039206C}"/>
              </a:ext>
            </a:extLst>
          </p:cNvPr>
          <p:cNvSpPr>
            <a:spLocks noGrp="1"/>
          </p:cNvSpPr>
          <p:nvPr>
            <p:ph type="title"/>
          </p:nvPr>
        </p:nvSpPr>
        <p:spPr>
          <a:xfrm>
            <a:off x="452321" y="41386"/>
            <a:ext cx="10515600" cy="627650"/>
          </a:xfrm>
        </p:spPr>
        <p:txBody>
          <a:bodyPr>
            <a:normAutofit/>
          </a:bodyPr>
          <a:lstStyle/>
          <a:p>
            <a:r>
              <a:rPr lang="en-GB" sz="3600" b="1" dirty="0">
                <a:latin typeface="Arial" panose="020B0604020202020204" pitchFamily="34" charset="0"/>
                <a:cs typeface="Arial" panose="020B0604020202020204" pitchFamily="34" charset="0"/>
              </a:rPr>
              <a:t>Values Recognition</a:t>
            </a:r>
          </a:p>
        </p:txBody>
      </p:sp>
      <p:sp>
        <p:nvSpPr>
          <p:cNvPr id="4" name="TextBox 3">
            <a:extLst>
              <a:ext uri="{FF2B5EF4-FFF2-40B4-BE49-F238E27FC236}">
                <a16:creationId xmlns:a16="http://schemas.microsoft.com/office/drawing/2014/main" id="{AF3555B9-702A-BFE0-E8B5-AC58C037B6D8}"/>
              </a:ext>
            </a:extLst>
          </p:cNvPr>
          <p:cNvSpPr txBox="1"/>
          <p:nvPr/>
        </p:nvSpPr>
        <p:spPr>
          <a:xfrm>
            <a:off x="452321" y="558141"/>
            <a:ext cx="11491346" cy="677108"/>
          </a:xfrm>
          <a:prstGeom prst="rect">
            <a:avLst/>
          </a:prstGeom>
          <a:noFill/>
        </p:spPr>
        <p:txBody>
          <a:bodyPr wrap="square">
            <a:spAutoFit/>
          </a:bodyPr>
          <a:lstStyle/>
          <a:p>
            <a:r>
              <a:rPr lang="en-GB" sz="2400" b="1" i="0" u="none" strike="noStrike" baseline="0" dirty="0">
                <a:solidFill>
                  <a:srgbClr val="005EB8"/>
                </a:solidFill>
                <a:latin typeface="Arial" panose="020B0604020202020204" pitchFamily="34" charset="0"/>
                <a:cs typeface="Arial" panose="020B0604020202020204" pitchFamily="34" charset="0"/>
              </a:rPr>
              <a:t>Our values are at the heart of everything we do</a:t>
            </a:r>
          </a:p>
          <a:p>
            <a:endParaRPr lang="en-GB" sz="1400" b="0" i="0" u="none" strike="noStrike" baseline="0" dirty="0">
              <a:solidFill>
                <a:srgbClr val="005EB8"/>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18E7D70-C5F0-6977-0E5F-446FD7441F66}"/>
              </a:ext>
            </a:extLst>
          </p:cNvPr>
          <p:cNvPicPr>
            <a:picLocks noChangeAspect="1"/>
          </p:cNvPicPr>
          <p:nvPr/>
        </p:nvPicPr>
        <p:blipFill>
          <a:blip r:embed="rId3"/>
          <a:stretch>
            <a:fillRect/>
          </a:stretch>
        </p:blipFill>
        <p:spPr>
          <a:xfrm>
            <a:off x="3214968" y="1150750"/>
            <a:ext cx="4595787" cy="2045378"/>
          </a:xfrm>
          <a:prstGeom prst="rect">
            <a:avLst/>
          </a:prstGeom>
        </p:spPr>
      </p:pic>
      <p:sp>
        <p:nvSpPr>
          <p:cNvPr id="2" name="TextBox 1">
            <a:extLst>
              <a:ext uri="{FF2B5EF4-FFF2-40B4-BE49-F238E27FC236}">
                <a16:creationId xmlns:a16="http://schemas.microsoft.com/office/drawing/2014/main" id="{DD607919-639D-72B4-8789-42427E67C7B4}"/>
              </a:ext>
            </a:extLst>
          </p:cNvPr>
          <p:cNvSpPr txBox="1"/>
          <p:nvPr/>
        </p:nvSpPr>
        <p:spPr>
          <a:xfrm>
            <a:off x="452321" y="3429000"/>
            <a:ext cx="11328553" cy="1815882"/>
          </a:xfrm>
          <a:prstGeom prst="rect">
            <a:avLst/>
          </a:prstGeom>
          <a:noFill/>
        </p:spPr>
        <p:txBody>
          <a:bodyPr wrap="square">
            <a:spAutoFit/>
          </a:bodyPr>
          <a:lstStyle/>
          <a:p>
            <a:r>
              <a:rPr lang="en-GB" sz="1600" b="0" u="none" strike="noStrike" baseline="0" dirty="0">
                <a:latin typeface="Arial" panose="020B0604020202020204" pitchFamily="34" charset="0"/>
                <a:cs typeface="Arial" panose="020B0604020202020204" pitchFamily="34" charset="0"/>
              </a:rPr>
              <a:t>Our Values matter to us. They represent the beliefs and guiding principles that shape our behaviour, culture and processes. They provide us with a sense of purpose, direction, and alignment with our vision and promote a positive working environment where our people are recognised and feel valued.   </a:t>
            </a:r>
          </a:p>
          <a:p>
            <a:endParaRPr lang="en-GB" sz="1600" dirty="0">
              <a:latin typeface="Arial" panose="020B0604020202020204" pitchFamily="34" charset="0"/>
              <a:cs typeface="Arial" panose="020B0604020202020204" pitchFamily="34" charset="0"/>
            </a:endParaRPr>
          </a:p>
          <a:p>
            <a:r>
              <a:rPr lang="en-GB" sz="1600" b="0" u="none" strike="noStrike" baseline="0" dirty="0">
                <a:latin typeface="Arial" panose="020B0604020202020204" pitchFamily="34" charset="0"/>
                <a:cs typeface="Arial" panose="020B0604020202020204" pitchFamily="34" charset="0"/>
              </a:rPr>
              <a:t>Do you know a colleague that has done something </a:t>
            </a:r>
            <a:r>
              <a:rPr lang="en-GB" sz="1600" b="0" dirty="0">
                <a:effectLst/>
                <a:latin typeface="Arial" panose="020B0604020202020204" pitchFamily="34" charset="0"/>
                <a:cs typeface="Arial" panose="020B0604020202020204" pitchFamily="34" charset="0"/>
              </a:rPr>
              <a:t>big or small that has made a real difference to our patients, family members, carers, visitors or colleagues that exemplifies our values of Kind, Excellent and Together? </a:t>
            </a:r>
            <a:r>
              <a:rPr lang="en-GB" sz="1600" dirty="0">
                <a:latin typeface="Arial" panose="020B0604020202020204" pitchFamily="34" charset="0"/>
                <a:cs typeface="Arial" panose="020B0604020202020204" pitchFamily="34" charset="0"/>
              </a:rPr>
              <a:t>Then why not submit a nomination to the Values Recognition Scheme to recognise their efforts.</a:t>
            </a:r>
          </a:p>
        </p:txBody>
      </p:sp>
    </p:spTree>
    <p:extLst>
      <p:ext uri="{BB962C8B-B14F-4D97-AF65-F5344CB8AC3E}">
        <p14:creationId xmlns:p14="http://schemas.microsoft.com/office/powerpoint/2010/main" val="4197200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7673</TotalTime>
  <Words>1528</Words>
  <Application>Microsoft Office PowerPoint</Application>
  <PresentationFormat>Widescreen</PresentationFormat>
  <Paragraphs>112</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Frutiger</vt:lpstr>
      <vt:lpstr>Symbol</vt:lpstr>
      <vt:lpstr>Wingdings</vt:lpstr>
      <vt:lpstr>Wingdings 2</vt:lpstr>
      <vt:lpstr>Office Theme</vt:lpstr>
      <vt:lpstr>Our Values and  Behaviours Framework</vt:lpstr>
      <vt:lpstr>Introduction</vt:lpstr>
      <vt:lpstr>Our Values</vt:lpstr>
      <vt:lpstr>PowerPoint Presentation</vt:lpstr>
      <vt:lpstr>PowerPoint Presentation</vt:lpstr>
      <vt:lpstr>PowerPoint Presentation</vt:lpstr>
      <vt:lpstr>Values Recognition</vt:lpstr>
    </vt:vector>
  </TitlesOfParts>
  <Company>University Hospitals of North Midlands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Birks, Lauren (RJE) UHNM</dc:creator>
  <cp:lastModifiedBy>Birks, Lauren (RJE) UHNM</cp:lastModifiedBy>
  <cp:revision>73</cp:revision>
  <cp:lastPrinted>2025-05-01T09:30:39Z</cp:lastPrinted>
  <dcterms:created xsi:type="dcterms:W3CDTF">2025-01-17T15:01:00Z</dcterms:created>
  <dcterms:modified xsi:type="dcterms:W3CDTF">2025-08-06T08:17:57Z</dcterms:modified>
</cp:coreProperties>
</file>