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3" r:id="rId3"/>
    <p:sldId id="300" r:id="rId4"/>
    <p:sldId id="299" r:id="rId5"/>
    <p:sldId id="257" r:id="rId6"/>
    <p:sldId id="258" r:id="rId7"/>
    <p:sldId id="301" r:id="rId8"/>
    <p:sldId id="259" r:id="rId9"/>
    <p:sldId id="284" r:id="rId10"/>
    <p:sldId id="292" r:id="rId11"/>
    <p:sldId id="293" r:id="rId12"/>
    <p:sldId id="294" r:id="rId13"/>
    <p:sldId id="280" r:id="rId14"/>
    <p:sldId id="281" r:id="rId15"/>
    <p:sldId id="276" r:id="rId16"/>
    <p:sldId id="285" r:id="rId17"/>
    <p:sldId id="286" r:id="rId18"/>
    <p:sldId id="287" r:id="rId19"/>
    <p:sldId id="289" r:id="rId20"/>
    <p:sldId id="288" r:id="rId21"/>
    <p:sldId id="298" r:id="rId22"/>
    <p:sldId id="260" r:id="rId23"/>
    <p:sldId id="282" r:id="rId24"/>
    <p:sldId id="283" r:id="rId25"/>
    <p:sldId id="261" r:id="rId26"/>
    <p:sldId id="297" r:id="rId27"/>
    <p:sldId id="279" r:id="rId28"/>
    <p:sldId id="262"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4" autoAdjust="0"/>
    <p:restoredTop sz="94660"/>
  </p:normalViewPr>
  <p:slideViewPr>
    <p:cSldViewPr>
      <p:cViewPr>
        <p:scale>
          <a:sx n="101" d="100"/>
          <a:sy n="101" d="100"/>
        </p:scale>
        <p:origin x="-312" y="-27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201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33EBD9-9DB4-4D92-9855-4BAEA53427C3}" type="datetimeFigureOut">
              <a:rPr lang="en-GB" smtClean="0"/>
              <a:t>08/09/2020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9A53E-9DEB-4F63-B764-285E691D2E92}" type="slidenum">
              <a:rPr lang="en-GB" smtClean="0"/>
              <a:t>‹#›</a:t>
            </a:fld>
            <a:endParaRPr lang="en-GB"/>
          </a:p>
        </p:txBody>
      </p:sp>
    </p:spTree>
    <p:extLst>
      <p:ext uri="{BB962C8B-B14F-4D97-AF65-F5344CB8AC3E}">
        <p14:creationId xmlns:p14="http://schemas.microsoft.com/office/powerpoint/2010/main" val="857551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A9A53E-9DEB-4F63-B764-285E691D2E92}" type="slidenum">
              <a:rPr lang="en-GB" smtClean="0"/>
              <a:t>2</a:t>
            </a:fld>
            <a:endParaRPr lang="en-GB"/>
          </a:p>
        </p:txBody>
      </p:sp>
    </p:spTree>
    <p:extLst>
      <p:ext uri="{BB962C8B-B14F-4D97-AF65-F5344CB8AC3E}">
        <p14:creationId xmlns:p14="http://schemas.microsoft.com/office/powerpoint/2010/main" val="373799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9D2EEE1-B9F1-40BD-BBC3-F1ED8A20EB01}" type="datetimeFigureOut">
              <a:rPr lang="en-GB" smtClean="0"/>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7096D9-0621-4D40-8E61-E114B53F93E7}" type="slidenum">
              <a:rPr lang="en-GB" smtClean="0"/>
              <a:t>‹#›</a:t>
            </a:fld>
            <a:endParaRPr lang="en-GB"/>
          </a:p>
        </p:txBody>
      </p:sp>
    </p:spTree>
    <p:extLst>
      <p:ext uri="{BB962C8B-B14F-4D97-AF65-F5344CB8AC3E}">
        <p14:creationId xmlns:p14="http://schemas.microsoft.com/office/powerpoint/2010/main" val="238903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D2EEE1-B9F1-40BD-BBC3-F1ED8A20EB01}" type="datetimeFigureOut">
              <a:rPr lang="en-GB" smtClean="0"/>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7096D9-0621-4D40-8E61-E114B53F93E7}" type="slidenum">
              <a:rPr lang="en-GB" smtClean="0"/>
              <a:t>‹#›</a:t>
            </a:fld>
            <a:endParaRPr lang="en-GB"/>
          </a:p>
        </p:txBody>
      </p:sp>
    </p:spTree>
    <p:extLst>
      <p:ext uri="{BB962C8B-B14F-4D97-AF65-F5344CB8AC3E}">
        <p14:creationId xmlns:p14="http://schemas.microsoft.com/office/powerpoint/2010/main" val="3893817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D2EEE1-B9F1-40BD-BBC3-F1ED8A20EB01}" type="datetimeFigureOut">
              <a:rPr lang="en-GB" smtClean="0"/>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7096D9-0621-4D40-8E61-E114B53F93E7}" type="slidenum">
              <a:rPr lang="en-GB" smtClean="0"/>
              <a:t>‹#›</a:t>
            </a:fld>
            <a:endParaRPr lang="en-GB"/>
          </a:p>
        </p:txBody>
      </p:sp>
    </p:spTree>
    <p:extLst>
      <p:ext uri="{BB962C8B-B14F-4D97-AF65-F5344CB8AC3E}">
        <p14:creationId xmlns:p14="http://schemas.microsoft.com/office/powerpoint/2010/main" val="200532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D2EEE1-B9F1-40BD-BBC3-F1ED8A20EB01}" type="datetimeFigureOut">
              <a:rPr lang="en-GB" smtClean="0"/>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7096D9-0621-4D40-8E61-E114B53F93E7}" type="slidenum">
              <a:rPr lang="en-GB" smtClean="0"/>
              <a:t>‹#›</a:t>
            </a:fld>
            <a:endParaRPr lang="en-GB"/>
          </a:p>
        </p:txBody>
      </p:sp>
    </p:spTree>
    <p:extLst>
      <p:ext uri="{BB962C8B-B14F-4D97-AF65-F5344CB8AC3E}">
        <p14:creationId xmlns:p14="http://schemas.microsoft.com/office/powerpoint/2010/main" val="39480923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D2EEE1-B9F1-40BD-BBC3-F1ED8A20EB01}" type="datetimeFigureOut">
              <a:rPr lang="en-GB" smtClean="0"/>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7096D9-0621-4D40-8E61-E114B53F93E7}" type="slidenum">
              <a:rPr lang="en-GB" smtClean="0"/>
              <a:t>‹#›</a:t>
            </a:fld>
            <a:endParaRPr lang="en-GB"/>
          </a:p>
        </p:txBody>
      </p:sp>
    </p:spTree>
    <p:extLst>
      <p:ext uri="{BB962C8B-B14F-4D97-AF65-F5344CB8AC3E}">
        <p14:creationId xmlns:p14="http://schemas.microsoft.com/office/powerpoint/2010/main" val="163491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D2EEE1-B9F1-40BD-BBC3-F1ED8A20EB01}" type="datetimeFigureOut">
              <a:rPr lang="en-GB" smtClean="0"/>
              <a:t>08/09/2020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7096D9-0621-4D40-8E61-E114B53F93E7}" type="slidenum">
              <a:rPr lang="en-GB" smtClean="0"/>
              <a:t>‹#›</a:t>
            </a:fld>
            <a:endParaRPr lang="en-GB"/>
          </a:p>
        </p:txBody>
      </p:sp>
    </p:spTree>
    <p:extLst>
      <p:ext uri="{BB962C8B-B14F-4D97-AF65-F5344CB8AC3E}">
        <p14:creationId xmlns:p14="http://schemas.microsoft.com/office/powerpoint/2010/main" val="173559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9D2EEE1-B9F1-40BD-BBC3-F1ED8A20EB01}" type="datetimeFigureOut">
              <a:rPr lang="en-GB" smtClean="0"/>
              <a:t>08/09/2020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7096D9-0621-4D40-8E61-E114B53F93E7}" type="slidenum">
              <a:rPr lang="en-GB" smtClean="0"/>
              <a:t>‹#›</a:t>
            </a:fld>
            <a:endParaRPr lang="en-GB"/>
          </a:p>
        </p:txBody>
      </p:sp>
    </p:spTree>
    <p:extLst>
      <p:ext uri="{BB962C8B-B14F-4D97-AF65-F5344CB8AC3E}">
        <p14:creationId xmlns:p14="http://schemas.microsoft.com/office/powerpoint/2010/main" val="2434619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9D2EEE1-B9F1-40BD-BBC3-F1ED8A20EB01}" type="datetimeFigureOut">
              <a:rPr lang="en-GB" smtClean="0"/>
              <a:t>08/09/2020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7096D9-0621-4D40-8E61-E114B53F93E7}" type="slidenum">
              <a:rPr lang="en-GB" smtClean="0"/>
              <a:t>‹#›</a:t>
            </a:fld>
            <a:endParaRPr lang="en-GB"/>
          </a:p>
        </p:txBody>
      </p:sp>
    </p:spTree>
    <p:extLst>
      <p:ext uri="{BB962C8B-B14F-4D97-AF65-F5344CB8AC3E}">
        <p14:creationId xmlns:p14="http://schemas.microsoft.com/office/powerpoint/2010/main" val="261607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2EEE1-B9F1-40BD-BBC3-F1ED8A20EB01}" type="datetimeFigureOut">
              <a:rPr lang="en-GB" smtClean="0"/>
              <a:t>08/09/2020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7096D9-0621-4D40-8E61-E114B53F93E7}" type="slidenum">
              <a:rPr lang="en-GB" smtClean="0"/>
              <a:t>‹#›</a:t>
            </a:fld>
            <a:endParaRPr lang="en-GB"/>
          </a:p>
        </p:txBody>
      </p:sp>
    </p:spTree>
    <p:extLst>
      <p:ext uri="{BB962C8B-B14F-4D97-AF65-F5344CB8AC3E}">
        <p14:creationId xmlns:p14="http://schemas.microsoft.com/office/powerpoint/2010/main" val="217516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D2EEE1-B9F1-40BD-BBC3-F1ED8A20EB01}" type="datetimeFigureOut">
              <a:rPr lang="en-GB" smtClean="0"/>
              <a:t>08/09/2020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7096D9-0621-4D40-8E61-E114B53F93E7}" type="slidenum">
              <a:rPr lang="en-GB" smtClean="0"/>
              <a:t>‹#›</a:t>
            </a:fld>
            <a:endParaRPr lang="en-GB"/>
          </a:p>
        </p:txBody>
      </p:sp>
    </p:spTree>
    <p:extLst>
      <p:ext uri="{BB962C8B-B14F-4D97-AF65-F5344CB8AC3E}">
        <p14:creationId xmlns:p14="http://schemas.microsoft.com/office/powerpoint/2010/main" val="27551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D2EEE1-B9F1-40BD-BBC3-F1ED8A20EB01}" type="datetimeFigureOut">
              <a:rPr lang="en-GB" smtClean="0"/>
              <a:t>08/09/2020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7096D9-0621-4D40-8E61-E114B53F93E7}" type="slidenum">
              <a:rPr lang="en-GB" smtClean="0"/>
              <a:t>‹#›</a:t>
            </a:fld>
            <a:endParaRPr lang="en-GB"/>
          </a:p>
        </p:txBody>
      </p:sp>
    </p:spTree>
    <p:extLst>
      <p:ext uri="{BB962C8B-B14F-4D97-AF65-F5344CB8AC3E}">
        <p14:creationId xmlns:p14="http://schemas.microsoft.com/office/powerpoint/2010/main" val="1906505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2EEE1-B9F1-40BD-BBC3-F1ED8A20EB01}" type="datetimeFigureOut">
              <a:rPr lang="en-GB" smtClean="0"/>
              <a:t>08/09/2020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096D9-0621-4D40-8E61-E114B53F93E7}" type="slidenum">
              <a:rPr lang="en-GB" smtClean="0"/>
              <a:t>‹#›</a:t>
            </a:fld>
            <a:endParaRPr lang="en-GB"/>
          </a:p>
        </p:txBody>
      </p:sp>
    </p:spTree>
    <p:extLst>
      <p:ext uri="{BB962C8B-B14F-4D97-AF65-F5344CB8AC3E}">
        <p14:creationId xmlns:p14="http://schemas.microsoft.com/office/powerpoint/2010/main" val="3972501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mailto:charmaine.butcher@uhnm.nhs.uk" TargetMode="External"/><Relationship Id="rId2" Type="http://schemas.openxmlformats.org/officeDocument/2006/relationships/hyperlink" Target="mailto:fiona.read@uhnm.nhs.u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respectprocess.org.uk/" TargetMode="External"/><Relationship Id="rId2" Type="http://schemas.openxmlformats.org/officeDocument/2006/relationships/hyperlink" Target="http://www.uhnm.nhs.uk/OurServices/Pages/ReSPECT.aspx" TargetMode="Externa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gsflearning.co.uk/" TargetMode="External"/><Relationship Id="rId2" Type="http://schemas.openxmlformats.org/officeDocument/2006/relationships/hyperlink" Target="http://www.goldstandardsframework.org.uk/cd-content/uploads/files/3%20%20%20Evidence%20%20vs%203%20that%20use%20of%20GSF%20reduces%20hosiptalisation(1).pdf" TargetMode="External"/><Relationship Id="rId1" Type="http://schemas.openxmlformats.org/officeDocument/2006/relationships/slideLayout" Target="../slideLayouts/slideLayout2.xml"/><Relationship Id="rId4" Type="http://schemas.openxmlformats.org/officeDocument/2006/relationships/hyperlink" Target="https://static1.squarespace.com/static/546e1217e4b093626abfbae7/t/5e21ef74ea165940539e1743/1579282296548/Lightning+Learning+-+GREAT+Palliative+Discharge+(v1.1).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hyperlink" Target="https://em3.org.uk/foamed/11/3/2019/lightning-learning-great-palliative-discharg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1470025"/>
          </a:xfrm>
        </p:spPr>
        <p:txBody>
          <a:bodyPr/>
          <a:lstStyle/>
          <a:p>
            <a:r>
              <a:rPr lang="en-GB" dirty="0"/>
              <a:t>C</a:t>
            </a:r>
            <a:r>
              <a:rPr lang="en-GB" dirty="0" smtClean="0"/>
              <a:t>oming soon to e-Discharge Letters</a:t>
            </a:r>
            <a:endParaRPr lang="en-GB" dirty="0"/>
          </a:p>
        </p:txBody>
      </p:sp>
      <p:sp>
        <p:nvSpPr>
          <p:cNvPr id="3" name="Subtitle 2"/>
          <p:cNvSpPr>
            <a:spLocks noGrp="1"/>
          </p:cNvSpPr>
          <p:nvPr>
            <p:ph type="subTitle" idx="1"/>
          </p:nvPr>
        </p:nvSpPr>
        <p:spPr>
          <a:xfrm>
            <a:off x="1371600" y="4365104"/>
            <a:ext cx="6400800" cy="1752600"/>
          </a:xfrm>
        </p:spPr>
        <p:txBody>
          <a:bodyPr/>
          <a:lstStyle/>
          <a:p>
            <a:r>
              <a:rPr lang="en-GB" dirty="0" smtClean="0"/>
              <a:t>Palliative Care Team</a:t>
            </a:r>
          </a:p>
          <a:p>
            <a:r>
              <a:rPr lang="en-GB" dirty="0" smtClean="0"/>
              <a:t>Fiona Read/ Charmaine Butcher</a:t>
            </a:r>
          </a:p>
          <a:p>
            <a:r>
              <a:rPr lang="en-GB" dirty="0" smtClean="0"/>
              <a:t>June 2020</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548680"/>
            <a:ext cx="8604448" cy="1271910"/>
          </a:xfrm>
          <a:prstGeom prst="rect">
            <a:avLst/>
          </a:prstGeom>
        </p:spPr>
      </p:pic>
    </p:spTree>
    <p:extLst>
      <p:ext uri="{BB962C8B-B14F-4D97-AF65-F5344CB8AC3E}">
        <p14:creationId xmlns:p14="http://schemas.microsoft.com/office/powerpoint/2010/main" val="1418173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0"/>
            <a:ext cx="6768752" cy="1080120"/>
          </a:xfrm>
        </p:spPr>
        <p:txBody>
          <a:bodyPr>
            <a:normAutofit/>
          </a:bodyPr>
          <a:lstStyle/>
          <a:p>
            <a:r>
              <a:rPr lang="en-GB" sz="2800" b="1" dirty="0"/>
              <a:t>Summary of Audit Findings</a:t>
            </a:r>
          </a:p>
        </p:txBody>
      </p:sp>
      <p:sp>
        <p:nvSpPr>
          <p:cNvPr id="3" name="Content Placeholder 2"/>
          <p:cNvSpPr>
            <a:spLocks noGrp="1"/>
          </p:cNvSpPr>
          <p:nvPr>
            <p:ph idx="1"/>
          </p:nvPr>
        </p:nvSpPr>
        <p:spPr>
          <a:xfrm>
            <a:off x="611560" y="908720"/>
            <a:ext cx="8229600" cy="5616624"/>
          </a:xfrm>
        </p:spPr>
        <p:txBody>
          <a:bodyPr>
            <a:normAutofit fontScale="92500"/>
          </a:bodyPr>
          <a:lstStyle/>
          <a:p>
            <a:pPr lvl="0"/>
            <a:r>
              <a:rPr lang="en-GB" sz="2100" b="1" dirty="0">
                <a:solidFill>
                  <a:prstClr val="black"/>
                </a:solidFill>
              </a:rPr>
              <a:t>Re-admissions?</a:t>
            </a:r>
            <a:r>
              <a:rPr lang="en-GB" sz="2100" dirty="0">
                <a:solidFill>
                  <a:prstClr val="black"/>
                </a:solidFill>
              </a:rPr>
              <a:t> - Total of </a:t>
            </a:r>
            <a:r>
              <a:rPr lang="en-GB" sz="2100" b="1" dirty="0" smtClean="0">
                <a:solidFill>
                  <a:srgbClr val="FF0000"/>
                </a:solidFill>
              </a:rPr>
              <a:t>8 </a:t>
            </a:r>
            <a:r>
              <a:rPr lang="en-GB" sz="2100" dirty="0" smtClean="0">
                <a:solidFill>
                  <a:prstClr val="black"/>
                </a:solidFill>
              </a:rPr>
              <a:t>out of the </a:t>
            </a:r>
            <a:r>
              <a:rPr lang="en-GB" sz="2100" b="1" dirty="0" smtClean="0">
                <a:solidFill>
                  <a:prstClr val="black"/>
                </a:solidFill>
              </a:rPr>
              <a:t>17 </a:t>
            </a:r>
            <a:r>
              <a:rPr lang="en-GB" sz="2100" dirty="0" smtClean="0">
                <a:solidFill>
                  <a:prstClr val="black"/>
                </a:solidFill>
              </a:rPr>
              <a:t>patients </a:t>
            </a:r>
            <a:r>
              <a:rPr lang="en-GB" sz="2100" dirty="0">
                <a:solidFill>
                  <a:prstClr val="black"/>
                </a:solidFill>
              </a:rPr>
              <a:t>were readmitted. </a:t>
            </a:r>
          </a:p>
          <a:p>
            <a:pPr marL="0" lvl="0" indent="0">
              <a:buNone/>
            </a:pPr>
            <a:r>
              <a:rPr lang="en-GB" sz="2100" dirty="0">
                <a:solidFill>
                  <a:prstClr val="black"/>
                </a:solidFill>
              </a:rPr>
              <a:t>	-</a:t>
            </a:r>
            <a:r>
              <a:rPr lang="en-GB" sz="2100" dirty="0">
                <a:solidFill>
                  <a:srgbClr val="FF0000"/>
                </a:solidFill>
              </a:rPr>
              <a:t>3</a:t>
            </a:r>
            <a:r>
              <a:rPr lang="en-GB" sz="2100" dirty="0">
                <a:solidFill>
                  <a:prstClr val="black"/>
                </a:solidFill>
              </a:rPr>
              <a:t> patients </a:t>
            </a:r>
            <a:r>
              <a:rPr lang="en-GB" sz="2100" dirty="0"/>
              <a:t>died in hospital </a:t>
            </a:r>
            <a:r>
              <a:rPr lang="en-GB" sz="2100" dirty="0">
                <a:solidFill>
                  <a:prstClr val="black"/>
                </a:solidFill>
              </a:rPr>
              <a:t>on readmission or shortly after. </a:t>
            </a:r>
          </a:p>
          <a:p>
            <a:pPr marL="0" lvl="0" indent="0">
              <a:buNone/>
            </a:pPr>
            <a:r>
              <a:rPr lang="en-GB" sz="2100" dirty="0">
                <a:solidFill>
                  <a:prstClr val="black"/>
                </a:solidFill>
              </a:rPr>
              <a:t>	-</a:t>
            </a:r>
            <a:r>
              <a:rPr lang="en-GB" sz="2100" dirty="0">
                <a:solidFill>
                  <a:srgbClr val="FF0000"/>
                </a:solidFill>
              </a:rPr>
              <a:t>3</a:t>
            </a:r>
            <a:r>
              <a:rPr lang="en-GB" sz="2100" dirty="0">
                <a:solidFill>
                  <a:prstClr val="black"/>
                </a:solidFill>
              </a:rPr>
              <a:t> patients had further conversations around </a:t>
            </a:r>
            <a:r>
              <a:rPr lang="en-GB" sz="2100" dirty="0" smtClean="0">
                <a:solidFill>
                  <a:prstClr val="black"/>
                </a:solidFill>
              </a:rPr>
              <a:t>treatment 	escalation/limitation  plan (TELP) and </a:t>
            </a:r>
            <a:r>
              <a:rPr lang="en-GB" sz="2100" dirty="0">
                <a:solidFill>
                  <a:prstClr val="black"/>
                </a:solidFill>
              </a:rPr>
              <a:t>were discharged again </a:t>
            </a:r>
            <a:r>
              <a:rPr lang="en-GB" sz="2100" dirty="0" smtClean="0">
                <a:solidFill>
                  <a:prstClr val="black"/>
                </a:solidFill>
              </a:rPr>
              <a:t>via Fast 	Track</a:t>
            </a:r>
            <a:r>
              <a:rPr lang="en-GB" sz="2100" dirty="0">
                <a:solidFill>
                  <a:prstClr val="black"/>
                </a:solidFill>
              </a:rPr>
              <a:t>. </a:t>
            </a:r>
            <a:r>
              <a:rPr lang="en-GB" sz="2100" dirty="0" smtClean="0">
                <a:solidFill>
                  <a:prstClr val="black"/>
                </a:solidFill>
              </a:rPr>
              <a:t>(The plan and anticipatory </a:t>
            </a:r>
            <a:r>
              <a:rPr lang="en-GB" sz="2100" dirty="0">
                <a:solidFill>
                  <a:prstClr val="black"/>
                </a:solidFill>
              </a:rPr>
              <a:t>medications </a:t>
            </a:r>
            <a:r>
              <a:rPr lang="en-GB" sz="2100" dirty="0" err="1" smtClean="0">
                <a:solidFill>
                  <a:prstClr val="black"/>
                </a:solidFill>
              </a:rPr>
              <a:t>etc</a:t>
            </a:r>
            <a:r>
              <a:rPr lang="en-GB" sz="2100" dirty="0" smtClean="0">
                <a:solidFill>
                  <a:prstClr val="black"/>
                </a:solidFill>
              </a:rPr>
              <a:t> </a:t>
            </a:r>
            <a:r>
              <a:rPr lang="en-GB" sz="2100" dirty="0">
                <a:solidFill>
                  <a:prstClr val="black"/>
                </a:solidFill>
              </a:rPr>
              <a:t>were clearer on </a:t>
            </a:r>
            <a:r>
              <a:rPr lang="en-GB" sz="2100" dirty="0" smtClean="0">
                <a:solidFill>
                  <a:prstClr val="black"/>
                </a:solidFill>
              </a:rPr>
              <a:t>their 	second </a:t>
            </a:r>
            <a:r>
              <a:rPr lang="en-GB" sz="2100" dirty="0">
                <a:solidFill>
                  <a:prstClr val="black"/>
                </a:solidFill>
              </a:rPr>
              <a:t>discharge letters it </a:t>
            </a:r>
            <a:r>
              <a:rPr lang="en-GB" sz="2100" dirty="0" smtClean="0">
                <a:solidFill>
                  <a:prstClr val="black"/>
                </a:solidFill>
              </a:rPr>
              <a:t>was noted</a:t>
            </a:r>
            <a:r>
              <a:rPr lang="en-GB" sz="2100" dirty="0">
                <a:solidFill>
                  <a:prstClr val="black"/>
                </a:solidFill>
              </a:rPr>
              <a:t>). </a:t>
            </a:r>
          </a:p>
          <a:p>
            <a:pPr marL="0" lvl="0" indent="0">
              <a:buNone/>
            </a:pPr>
            <a:r>
              <a:rPr lang="en-GB" sz="2100" dirty="0">
                <a:solidFill>
                  <a:prstClr val="black"/>
                </a:solidFill>
              </a:rPr>
              <a:t>	-</a:t>
            </a:r>
            <a:r>
              <a:rPr lang="en-GB" sz="2100" dirty="0">
                <a:solidFill>
                  <a:srgbClr val="FF0000"/>
                </a:solidFill>
              </a:rPr>
              <a:t>1</a:t>
            </a:r>
            <a:r>
              <a:rPr lang="en-GB" sz="2100" dirty="0">
                <a:solidFill>
                  <a:prstClr val="black"/>
                </a:solidFill>
              </a:rPr>
              <a:t> patient was </a:t>
            </a:r>
            <a:r>
              <a:rPr lang="en-GB" sz="2100" dirty="0" smtClean="0">
                <a:solidFill>
                  <a:prstClr val="black"/>
                </a:solidFill>
              </a:rPr>
              <a:t>known to the High Intensity Team (HIT) who </a:t>
            </a:r>
            <a:r>
              <a:rPr lang="en-GB" sz="2100" dirty="0">
                <a:solidFill>
                  <a:prstClr val="black"/>
                </a:solidFill>
              </a:rPr>
              <a:t>had multiple </a:t>
            </a:r>
            <a:r>
              <a:rPr lang="en-GB" sz="2100" dirty="0" smtClean="0">
                <a:solidFill>
                  <a:prstClr val="black"/>
                </a:solidFill>
              </a:rPr>
              <a:t>	further admissions </a:t>
            </a:r>
            <a:r>
              <a:rPr lang="en-GB" sz="2100" dirty="0">
                <a:solidFill>
                  <a:prstClr val="black"/>
                </a:solidFill>
              </a:rPr>
              <a:t>but not referred to palliative </a:t>
            </a:r>
            <a:r>
              <a:rPr lang="en-GB" sz="2100" dirty="0" smtClean="0">
                <a:solidFill>
                  <a:prstClr val="black"/>
                </a:solidFill>
              </a:rPr>
              <a:t>care </a:t>
            </a:r>
            <a:r>
              <a:rPr lang="en-GB" sz="2100" dirty="0">
                <a:solidFill>
                  <a:prstClr val="black"/>
                </a:solidFill>
              </a:rPr>
              <a:t>again since July. </a:t>
            </a:r>
          </a:p>
          <a:p>
            <a:pPr marL="0" lvl="0" indent="0">
              <a:buNone/>
            </a:pPr>
            <a:r>
              <a:rPr lang="en-GB" sz="2100" dirty="0">
                <a:solidFill>
                  <a:prstClr val="black"/>
                </a:solidFill>
              </a:rPr>
              <a:t>	-</a:t>
            </a:r>
            <a:r>
              <a:rPr lang="en-GB" sz="2100" dirty="0">
                <a:solidFill>
                  <a:srgbClr val="FF0000"/>
                </a:solidFill>
              </a:rPr>
              <a:t>1 </a:t>
            </a:r>
            <a:r>
              <a:rPr lang="en-GB" sz="2100" dirty="0">
                <a:solidFill>
                  <a:prstClr val="black"/>
                </a:solidFill>
              </a:rPr>
              <a:t>discharged from hospital - still with no clear ceilings in care</a:t>
            </a:r>
            <a:r>
              <a:rPr lang="en-GB" sz="2100" dirty="0" smtClean="0">
                <a:solidFill>
                  <a:prstClr val="black"/>
                </a:solidFill>
              </a:rPr>
              <a:t>.</a:t>
            </a:r>
          </a:p>
          <a:p>
            <a:pPr marL="0" lvl="0" indent="0">
              <a:buNone/>
            </a:pPr>
            <a:endParaRPr lang="en-GB" sz="2100" dirty="0">
              <a:solidFill>
                <a:prstClr val="black"/>
              </a:solidFill>
            </a:endParaRPr>
          </a:p>
          <a:p>
            <a:pPr lvl="0"/>
            <a:r>
              <a:rPr lang="en-GB" sz="2100" b="1" dirty="0">
                <a:solidFill>
                  <a:prstClr val="black"/>
                </a:solidFill>
              </a:rPr>
              <a:t>N</a:t>
            </a:r>
            <a:r>
              <a:rPr lang="en-GB" sz="2100" b="1" dirty="0" smtClean="0">
                <a:solidFill>
                  <a:prstClr val="black"/>
                </a:solidFill>
              </a:rPr>
              <a:t>o </a:t>
            </a:r>
            <a:r>
              <a:rPr lang="en-GB" sz="2100" b="1" dirty="0">
                <a:solidFill>
                  <a:prstClr val="black"/>
                </a:solidFill>
              </a:rPr>
              <a:t>further hospital </a:t>
            </a:r>
            <a:r>
              <a:rPr lang="en-GB" sz="2100" b="1" dirty="0" smtClean="0">
                <a:solidFill>
                  <a:prstClr val="black"/>
                </a:solidFill>
              </a:rPr>
              <a:t>admissions: </a:t>
            </a:r>
            <a:r>
              <a:rPr lang="en-GB" sz="2100" b="1" dirty="0">
                <a:solidFill>
                  <a:srgbClr val="FF0000"/>
                </a:solidFill>
              </a:rPr>
              <a:t>9</a:t>
            </a:r>
            <a:r>
              <a:rPr lang="en-GB" sz="2100" dirty="0"/>
              <a:t> </a:t>
            </a:r>
            <a:r>
              <a:rPr lang="en-GB" sz="2100" dirty="0">
                <a:solidFill>
                  <a:prstClr val="black"/>
                </a:solidFill>
              </a:rPr>
              <a:t>patients </a:t>
            </a:r>
            <a:r>
              <a:rPr lang="en-GB" sz="2100" dirty="0" smtClean="0">
                <a:solidFill>
                  <a:prstClr val="black"/>
                </a:solidFill>
              </a:rPr>
              <a:t>                  </a:t>
            </a:r>
            <a:endParaRPr lang="en-GB" sz="2100" dirty="0">
              <a:solidFill>
                <a:prstClr val="black"/>
              </a:solidFill>
            </a:endParaRPr>
          </a:p>
          <a:p>
            <a:pPr marL="0" lvl="0" indent="0">
              <a:buNone/>
            </a:pPr>
            <a:r>
              <a:rPr lang="en-GB" sz="2100" dirty="0">
                <a:solidFill>
                  <a:prstClr val="black"/>
                </a:solidFill>
              </a:rPr>
              <a:t>	</a:t>
            </a:r>
            <a:r>
              <a:rPr lang="en-GB" sz="2100" dirty="0" smtClean="0">
                <a:solidFill>
                  <a:prstClr val="black"/>
                </a:solidFill>
              </a:rPr>
              <a:t>-</a:t>
            </a:r>
            <a:r>
              <a:rPr lang="en-GB" sz="2100" dirty="0">
                <a:solidFill>
                  <a:srgbClr val="FF0000"/>
                </a:solidFill>
              </a:rPr>
              <a:t>5</a:t>
            </a:r>
            <a:r>
              <a:rPr lang="en-GB" sz="2100" dirty="0">
                <a:solidFill>
                  <a:prstClr val="black"/>
                </a:solidFill>
              </a:rPr>
              <a:t> of whom have since died in the community.               		</a:t>
            </a:r>
            <a:endParaRPr lang="en-GB" sz="2100" dirty="0" smtClean="0">
              <a:solidFill>
                <a:prstClr val="black"/>
              </a:solidFill>
            </a:endParaRPr>
          </a:p>
          <a:p>
            <a:pPr marL="0" lvl="0" indent="0">
              <a:buNone/>
            </a:pPr>
            <a:r>
              <a:rPr lang="en-GB" sz="2100" dirty="0">
                <a:solidFill>
                  <a:prstClr val="black"/>
                </a:solidFill>
              </a:rPr>
              <a:t>	</a:t>
            </a:r>
            <a:r>
              <a:rPr lang="en-GB" sz="2100" dirty="0" smtClean="0">
                <a:solidFill>
                  <a:prstClr val="black"/>
                </a:solidFill>
              </a:rPr>
              <a:t>-</a:t>
            </a:r>
            <a:r>
              <a:rPr lang="en-GB" sz="2100" dirty="0">
                <a:solidFill>
                  <a:srgbClr val="FF0000"/>
                </a:solidFill>
              </a:rPr>
              <a:t>2</a:t>
            </a:r>
            <a:r>
              <a:rPr lang="en-GB" sz="2100" dirty="0">
                <a:solidFill>
                  <a:prstClr val="black"/>
                </a:solidFill>
              </a:rPr>
              <a:t> patients </a:t>
            </a:r>
            <a:r>
              <a:rPr lang="en-GB" sz="2100" dirty="0" smtClean="0">
                <a:solidFill>
                  <a:prstClr val="black"/>
                </a:solidFill>
              </a:rPr>
              <a:t>–Unclear if still alive at time of audit. </a:t>
            </a:r>
            <a:endParaRPr lang="en-GB" sz="2100" dirty="0">
              <a:solidFill>
                <a:prstClr val="black"/>
              </a:solidFill>
            </a:endParaRPr>
          </a:p>
          <a:p>
            <a:pPr marL="0" lvl="0" indent="0">
              <a:buNone/>
            </a:pPr>
            <a:r>
              <a:rPr lang="en-GB" sz="2100" dirty="0">
                <a:solidFill>
                  <a:prstClr val="black"/>
                </a:solidFill>
              </a:rPr>
              <a:t>	</a:t>
            </a:r>
            <a:r>
              <a:rPr lang="en-GB" sz="2100" dirty="0" smtClean="0">
                <a:solidFill>
                  <a:prstClr val="black"/>
                </a:solidFill>
              </a:rPr>
              <a:t>-</a:t>
            </a:r>
            <a:r>
              <a:rPr lang="en-GB" sz="2100" dirty="0" smtClean="0">
                <a:solidFill>
                  <a:srgbClr val="FF0000"/>
                </a:solidFill>
              </a:rPr>
              <a:t>1</a:t>
            </a:r>
            <a:r>
              <a:rPr lang="en-GB" sz="2100" dirty="0" smtClean="0">
                <a:solidFill>
                  <a:prstClr val="black"/>
                </a:solidFill>
              </a:rPr>
              <a:t> </a:t>
            </a:r>
            <a:r>
              <a:rPr lang="en-GB" sz="2100" dirty="0">
                <a:solidFill>
                  <a:prstClr val="black"/>
                </a:solidFill>
              </a:rPr>
              <a:t>patient - still being seen by acute oncology </a:t>
            </a:r>
            <a:r>
              <a:rPr lang="en-GB" sz="2100" dirty="0" smtClean="0">
                <a:solidFill>
                  <a:prstClr val="black"/>
                </a:solidFill>
              </a:rPr>
              <a:t>– no clear TELP 	documented </a:t>
            </a:r>
          </a:p>
          <a:p>
            <a:pPr marL="0" lvl="0" indent="0">
              <a:buNone/>
            </a:pPr>
            <a:r>
              <a:rPr lang="en-GB" sz="2100" dirty="0">
                <a:solidFill>
                  <a:prstClr val="black"/>
                </a:solidFill>
              </a:rPr>
              <a:t>	</a:t>
            </a:r>
            <a:r>
              <a:rPr lang="en-GB" sz="2100" dirty="0" smtClean="0">
                <a:solidFill>
                  <a:prstClr val="black"/>
                </a:solidFill>
              </a:rPr>
              <a:t>-</a:t>
            </a:r>
            <a:r>
              <a:rPr lang="en-GB" sz="2100" dirty="0" smtClean="0">
                <a:solidFill>
                  <a:srgbClr val="FF0000"/>
                </a:solidFill>
              </a:rPr>
              <a:t>1</a:t>
            </a:r>
            <a:r>
              <a:rPr lang="en-GB" sz="2100" dirty="0" smtClean="0">
                <a:solidFill>
                  <a:prstClr val="black"/>
                </a:solidFill>
              </a:rPr>
              <a:t> </a:t>
            </a:r>
            <a:r>
              <a:rPr lang="en-GB" sz="2100" dirty="0">
                <a:solidFill>
                  <a:prstClr val="black"/>
                </a:solidFill>
              </a:rPr>
              <a:t>patient - required on-going phone calls frequently to EAU, then had </a:t>
            </a:r>
            <a:r>
              <a:rPr lang="en-GB" sz="2100" dirty="0" smtClean="0">
                <a:solidFill>
                  <a:prstClr val="black"/>
                </a:solidFill>
              </a:rPr>
              <a:t>	an </a:t>
            </a:r>
            <a:r>
              <a:rPr lang="en-GB" sz="2100" dirty="0">
                <a:solidFill>
                  <a:prstClr val="black"/>
                </a:solidFill>
              </a:rPr>
              <a:t>OPA which prompted </a:t>
            </a:r>
            <a:r>
              <a:rPr lang="en-GB" sz="2100" dirty="0" smtClean="0">
                <a:solidFill>
                  <a:prstClr val="black"/>
                </a:solidFill>
              </a:rPr>
              <a:t>TELP and </a:t>
            </a:r>
            <a:r>
              <a:rPr lang="en-GB" sz="2100" dirty="0">
                <a:solidFill>
                  <a:prstClr val="black"/>
                </a:solidFill>
              </a:rPr>
              <a:t>patient died in the community. </a:t>
            </a:r>
          </a:p>
          <a:p>
            <a:endParaRPr lang="en-GB" dirty="0"/>
          </a:p>
        </p:txBody>
      </p:sp>
    </p:spTree>
    <p:extLst>
      <p:ext uri="{BB962C8B-B14F-4D97-AF65-F5344CB8AC3E}">
        <p14:creationId xmlns:p14="http://schemas.microsoft.com/office/powerpoint/2010/main" val="936390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568952" cy="1143000"/>
          </a:xfrm>
        </p:spPr>
        <p:txBody>
          <a:bodyPr>
            <a:noAutofit/>
          </a:bodyPr>
          <a:lstStyle/>
          <a:p>
            <a:r>
              <a:rPr lang="en-GB" sz="2400" b="1" dirty="0" smtClean="0"/>
              <a:t>We also </a:t>
            </a:r>
            <a:r>
              <a:rPr lang="en-GB" sz="2400" b="1" dirty="0"/>
              <a:t>reviewed discharge letters and hospital admissions for </a:t>
            </a:r>
            <a:r>
              <a:rPr lang="en-GB" sz="2400" b="1" dirty="0" smtClean="0"/>
              <a:t>the </a:t>
            </a:r>
            <a:r>
              <a:rPr lang="en-GB" sz="2400" b="1" dirty="0"/>
              <a:t>27 patients who died at point of referral. </a:t>
            </a:r>
          </a:p>
        </p:txBody>
      </p:sp>
      <p:sp>
        <p:nvSpPr>
          <p:cNvPr id="3" name="Content Placeholder 2"/>
          <p:cNvSpPr>
            <a:spLocks noGrp="1"/>
          </p:cNvSpPr>
          <p:nvPr>
            <p:ph idx="1"/>
          </p:nvPr>
        </p:nvSpPr>
        <p:spPr>
          <a:xfrm>
            <a:off x="395536" y="1268760"/>
            <a:ext cx="8496944" cy="5256584"/>
          </a:xfrm>
        </p:spPr>
        <p:txBody>
          <a:bodyPr>
            <a:normAutofit lnSpcReduction="10000"/>
          </a:bodyPr>
          <a:lstStyle/>
          <a:p>
            <a:pPr lvl="0"/>
            <a:r>
              <a:rPr lang="en-GB" sz="2400" dirty="0">
                <a:solidFill>
                  <a:prstClr val="black"/>
                </a:solidFill>
              </a:rPr>
              <a:t>The purpose was to try and gain information about the QUALITY of discharge letters and also to highlight the number of opportunities some patients may have had as an I/P to broach care planning for the last 6- 12 months of life. </a:t>
            </a:r>
            <a:endParaRPr lang="en-GB" sz="2400" dirty="0" smtClean="0">
              <a:solidFill>
                <a:prstClr val="black"/>
              </a:solidFill>
            </a:endParaRPr>
          </a:p>
          <a:p>
            <a:pPr lvl="0"/>
            <a:endParaRPr lang="en-GB" sz="2400" dirty="0">
              <a:solidFill>
                <a:prstClr val="black"/>
              </a:solidFill>
            </a:endParaRPr>
          </a:p>
          <a:p>
            <a:pPr lvl="0"/>
            <a:r>
              <a:rPr lang="en-GB" sz="2400" b="1" dirty="0">
                <a:solidFill>
                  <a:srgbClr val="FF0000"/>
                </a:solidFill>
              </a:rPr>
              <a:t>9</a:t>
            </a:r>
            <a:r>
              <a:rPr lang="en-GB" sz="2400" dirty="0">
                <a:solidFill>
                  <a:srgbClr val="FF0000"/>
                </a:solidFill>
              </a:rPr>
              <a:t> </a:t>
            </a:r>
            <a:r>
              <a:rPr lang="en-GB" sz="2400" dirty="0">
                <a:solidFill>
                  <a:prstClr val="black"/>
                </a:solidFill>
              </a:rPr>
              <a:t>had no admission in the previous 6 month period. </a:t>
            </a:r>
            <a:endParaRPr lang="en-GB" sz="2400" dirty="0" smtClean="0">
              <a:solidFill>
                <a:prstClr val="black"/>
              </a:solidFill>
            </a:endParaRPr>
          </a:p>
          <a:p>
            <a:pPr lvl="0"/>
            <a:endParaRPr lang="en-GB" sz="2400" dirty="0">
              <a:solidFill>
                <a:prstClr val="black"/>
              </a:solidFill>
            </a:endParaRPr>
          </a:p>
          <a:p>
            <a:pPr lvl="0"/>
            <a:r>
              <a:rPr lang="en-GB" sz="2400" b="1" dirty="0">
                <a:solidFill>
                  <a:srgbClr val="FF0000"/>
                </a:solidFill>
              </a:rPr>
              <a:t>18</a:t>
            </a:r>
            <a:r>
              <a:rPr lang="en-GB" sz="2400" dirty="0">
                <a:solidFill>
                  <a:prstClr val="black"/>
                </a:solidFill>
              </a:rPr>
              <a:t> had been previously admitted (5 of which were previously known to </a:t>
            </a:r>
            <a:r>
              <a:rPr lang="en-GB" sz="2400" dirty="0" smtClean="0">
                <a:solidFill>
                  <a:prstClr val="black"/>
                </a:solidFill>
              </a:rPr>
              <a:t>SPCT, </a:t>
            </a:r>
            <a:r>
              <a:rPr lang="en-GB" sz="2400" dirty="0">
                <a:solidFill>
                  <a:prstClr val="black"/>
                </a:solidFill>
              </a:rPr>
              <a:t>3 of them only the previous month of June. All were within the last 6 months. ) </a:t>
            </a:r>
            <a:endParaRPr lang="en-GB" sz="2400" dirty="0" smtClean="0">
              <a:solidFill>
                <a:prstClr val="black"/>
              </a:solidFill>
            </a:endParaRPr>
          </a:p>
          <a:p>
            <a:pPr lvl="0"/>
            <a:endParaRPr lang="en-GB" sz="2400" dirty="0" smtClean="0">
              <a:solidFill>
                <a:prstClr val="black"/>
              </a:solidFill>
            </a:endParaRPr>
          </a:p>
          <a:p>
            <a:pPr lvl="0"/>
            <a:endParaRPr lang="en-GB" sz="2400" dirty="0" smtClean="0">
              <a:solidFill>
                <a:prstClr val="black"/>
              </a:solidFill>
            </a:endParaRPr>
          </a:p>
          <a:p>
            <a:pPr marL="0" lvl="0" indent="0" algn="ctr">
              <a:buNone/>
            </a:pPr>
            <a:r>
              <a:rPr lang="en-GB" sz="2400" i="1" dirty="0" smtClean="0">
                <a:solidFill>
                  <a:prstClr val="black"/>
                </a:solidFill>
              </a:rPr>
              <a:t>It was clear that there were missed opportunities at this time for these patients to have had earlier conversations.  </a:t>
            </a:r>
            <a:endParaRPr lang="en-GB" sz="2400" i="1" dirty="0">
              <a:solidFill>
                <a:prstClr val="black"/>
              </a:solidFill>
            </a:endParaRPr>
          </a:p>
          <a:p>
            <a:endParaRPr lang="en-GB" dirty="0"/>
          </a:p>
        </p:txBody>
      </p:sp>
    </p:spTree>
    <p:extLst>
      <p:ext uri="{BB962C8B-B14F-4D97-AF65-F5344CB8AC3E}">
        <p14:creationId xmlns:p14="http://schemas.microsoft.com/office/powerpoint/2010/main" val="1879548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364"/>
            <a:ext cx="8208912" cy="864096"/>
          </a:xfrm>
        </p:spPr>
        <p:txBody>
          <a:bodyPr>
            <a:normAutofit/>
          </a:bodyPr>
          <a:lstStyle/>
          <a:p>
            <a:r>
              <a:rPr lang="en-GB" sz="2800" b="1" dirty="0"/>
              <a:t>Patient case study 76yr old lady</a:t>
            </a:r>
          </a:p>
        </p:txBody>
      </p:sp>
      <p:sp>
        <p:nvSpPr>
          <p:cNvPr id="3" name="Content Placeholder 2"/>
          <p:cNvSpPr>
            <a:spLocks noGrp="1"/>
          </p:cNvSpPr>
          <p:nvPr>
            <p:ph idx="1"/>
          </p:nvPr>
        </p:nvSpPr>
        <p:spPr>
          <a:xfrm>
            <a:off x="467544" y="836712"/>
            <a:ext cx="8229600" cy="5616624"/>
          </a:xfrm>
        </p:spPr>
        <p:txBody>
          <a:bodyPr>
            <a:noAutofit/>
          </a:bodyPr>
          <a:lstStyle/>
          <a:p>
            <a:pPr marL="0" lvl="0" indent="0">
              <a:buNone/>
            </a:pPr>
            <a:r>
              <a:rPr lang="en-GB" sz="2200" dirty="0" smtClean="0">
                <a:solidFill>
                  <a:prstClr val="black"/>
                </a:solidFill>
              </a:rPr>
              <a:t>Mrs Smith Admitted </a:t>
            </a:r>
            <a:r>
              <a:rPr lang="en-GB" sz="2200" dirty="0">
                <a:solidFill>
                  <a:prstClr val="black"/>
                </a:solidFill>
              </a:rPr>
              <a:t>16/7/19 with breathing difficulties, acute Respiratory failure type 2 (only discharged </a:t>
            </a:r>
            <a:r>
              <a:rPr lang="en-GB" sz="2200" dirty="0" smtClean="0">
                <a:solidFill>
                  <a:prstClr val="black"/>
                </a:solidFill>
              </a:rPr>
              <a:t>previous day) </a:t>
            </a:r>
            <a:r>
              <a:rPr lang="en-GB" sz="2200" dirty="0">
                <a:solidFill>
                  <a:prstClr val="black"/>
                </a:solidFill>
              </a:rPr>
              <a:t>6th admission this </a:t>
            </a:r>
            <a:r>
              <a:rPr lang="en-GB" sz="2200" dirty="0" smtClean="0">
                <a:solidFill>
                  <a:prstClr val="black"/>
                </a:solidFill>
              </a:rPr>
              <a:t>year</a:t>
            </a:r>
          </a:p>
          <a:p>
            <a:pPr marL="0" lvl="0" indent="0">
              <a:buNone/>
            </a:pPr>
            <a:endParaRPr lang="en-GB" sz="2200" dirty="0" smtClean="0">
              <a:solidFill>
                <a:prstClr val="black"/>
              </a:solidFill>
            </a:endParaRPr>
          </a:p>
          <a:p>
            <a:pPr marL="0" indent="0">
              <a:buNone/>
            </a:pPr>
            <a:r>
              <a:rPr lang="en-GB" sz="2200" dirty="0" smtClean="0">
                <a:solidFill>
                  <a:prstClr val="black"/>
                </a:solidFill>
              </a:rPr>
              <a:t>PMH</a:t>
            </a:r>
            <a:r>
              <a:rPr lang="en-GB" sz="2200" dirty="0">
                <a:solidFill>
                  <a:prstClr val="black"/>
                </a:solidFill>
              </a:rPr>
              <a:t>: COPD - emphysema, LTOT, home nebs known CO2 retainer (FEV1 30% in </a:t>
            </a:r>
            <a:r>
              <a:rPr lang="en-GB" sz="2200" dirty="0" smtClean="0">
                <a:solidFill>
                  <a:prstClr val="black"/>
                </a:solidFill>
              </a:rPr>
              <a:t>2018) diabetes</a:t>
            </a:r>
            <a:r>
              <a:rPr lang="en-GB" sz="2200" dirty="0">
                <a:solidFill>
                  <a:prstClr val="black"/>
                </a:solidFill>
              </a:rPr>
              <a:t>, Osteoarthritis, </a:t>
            </a:r>
            <a:r>
              <a:rPr lang="en-GB" sz="2200" dirty="0" smtClean="0">
                <a:solidFill>
                  <a:prstClr val="black"/>
                </a:solidFill>
              </a:rPr>
              <a:t>NOF </a:t>
            </a:r>
            <a:r>
              <a:rPr lang="en-GB" sz="2200" dirty="0">
                <a:solidFill>
                  <a:prstClr val="black"/>
                </a:solidFill>
              </a:rPr>
              <a:t>surgical </a:t>
            </a:r>
            <a:r>
              <a:rPr lang="en-GB" sz="2200" dirty="0" smtClean="0">
                <a:solidFill>
                  <a:prstClr val="black"/>
                </a:solidFill>
              </a:rPr>
              <a:t>reduction, DNAR</a:t>
            </a:r>
          </a:p>
          <a:p>
            <a:pPr marL="0" indent="0">
              <a:buNone/>
            </a:pPr>
            <a:endParaRPr lang="en-GB" sz="2200" dirty="0">
              <a:solidFill>
                <a:prstClr val="black"/>
              </a:solidFill>
            </a:endParaRPr>
          </a:p>
          <a:p>
            <a:pPr lvl="0"/>
            <a:r>
              <a:rPr lang="en-GB" sz="2200" dirty="0" smtClean="0">
                <a:solidFill>
                  <a:prstClr val="black"/>
                </a:solidFill>
              </a:rPr>
              <a:t>Treated </a:t>
            </a:r>
            <a:r>
              <a:rPr lang="en-GB" sz="2200" dirty="0">
                <a:solidFill>
                  <a:prstClr val="black"/>
                </a:solidFill>
              </a:rPr>
              <a:t>with nebs IV </a:t>
            </a:r>
            <a:r>
              <a:rPr lang="en-GB" sz="2200" dirty="0" smtClean="0">
                <a:solidFill>
                  <a:prstClr val="black"/>
                </a:solidFill>
              </a:rPr>
              <a:t>Levofloxacin </a:t>
            </a:r>
            <a:r>
              <a:rPr lang="en-GB" sz="2200" dirty="0">
                <a:solidFill>
                  <a:prstClr val="black"/>
                </a:solidFill>
              </a:rPr>
              <a:t>steroids, NIV</a:t>
            </a:r>
          </a:p>
          <a:p>
            <a:pPr lvl="0"/>
            <a:r>
              <a:rPr lang="en-GB" sz="2200" dirty="0">
                <a:solidFill>
                  <a:prstClr val="black"/>
                </a:solidFill>
              </a:rPr>
              <a:t>16/7/19 ceiling of care = NIV, not for invasive ventilation</a:t>
            </a:r>
          </a:p>
          <a:p>
            <a:pPr lvl="0"/>
            <a:r>
              <a:rPr lang="en-GB" sz="2200" dirty="0">
                <a:solidFill>
                  <a:prstClr val="black"/>
                </a:solidFill>
              </a:rPr>
              <a:t>17/7/19 - not for further NIV, </a:t>
            </a:r>
            <a:r>
              <a:rPr lang="en-GB" sz="2200" dirty="0" smtClean="0">
                <a:solidFill>
                  <a:prstClr val="black"/>
                </a:solidFill>
              </a:rPr>
              <a:t>hospital palliative care review</a:t>
            </a:r>
            <a:endParaRPr lang="en-GB" sz="2200" dirty="0">
              <a:solidFill>
                <a:prstClr val="black"/>
              </a:solidFill>
            </a:endParaRPr>
          </a:p>
          <a:p>
            <a:r>
              <a:rPr lang="en-GB" sz="2200" dirty="0">
                <a:solidFill>
                  <a:prstClr val="black"/>
                </a:solidFill>
              </a:rPr>
              <a:t>17/07/19 </a:t>
            </a:r>
            <a:r>
              <a:rPr lang="en-GB" sz="2200" dirty="0" smtClean="0">
                <a:solidFill>
                  <a:prstClr val="black"/>
                </a:solidFill>
              </a:rPr>
              <a:t>–We </a:t>
            </a:r>
            <a:r>
              <a:rPr lang="en-GB" sz="2200" dirty="0">
                <a:solidFill>
                  <a:prstClr val="black"/>
                </a:solidFill>
              </a:rPr>
              <a:t>reviewed </a:t>
            </a:r>
            <a:r>
              <a:rPr lang="en-GB" sz="2200" dirty="0" smtClean="0">
                <a:solidFill>
                  <a:prstClr val="black"/>
                </a:solidFill>
              </a:rPr>
              <a:t>Mrs Smith who expressed that she was </a:t>
            </a:r>
            <a:r>
              <a:rPr lang="en-GB" sz="2200" dirty="0">
                <a:solidFill>
                  <a:prstClr val="black"/>
                </a:solidFill>
              </a:rPr>
              <a:t>not keen for further NIV even if life threatening situation</a:t>
            </a:r>
          </a:p>
          <a:p>
            <a:pPr lvl="0"/>
            <a:r>
              <a:rPr lang="en-GB" sz="2200" dirty="0">
                <a:solidFill>
                  <a:prstClr val="black"/>
                </a:solidFill>
              </a:rPr>
              <a:t>18/7/19 medically fit for discharge</a:t>
            </a:r>
          </a:p>
          <a:p>
            <a:endParaRPr lang="en-GB" sz="2200" dirty="0"/>
          </a:p>
        </p:txBody>
      </p:sp>
    </p:spTree>
    <p:extLst>
      <p:ext uri="{BB962C8B-B14F-4D97-AF65-F5344CB8AC3E}">
        <p14:creationId xmlns:p14="http://schemas.microsoft.com/office/powerpoint/2010/main" val="267968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028" y="116632"/>
            <a:ext cx="7073037" cy="792088"/>
          </a:xfrm>
        </p:spPr>
        <p:txBody>
          <a:bodyPr>
            <a:normAutofit/>
          </a:bodyPr>
          <a:lstStyle/>
          <a:p>
            <a:r>
              <a:rPr lang="en-GB" sz="2800" b="1" dirty="0" smtClean="0"/>
              <a:t>Previous e-Discharge letter (June 2019)</a:t>
            </a:r>
            <a:endParaRPr lang="en-GB" sz="2800" b="1"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908720"/>
            <a:ext cx="6640181" cy="5541310"/>
          </a:xfrm>
          <a:prstGeom prst="rect">
            <a:avLst/>
          </a:prstGeom>
        </p:spPr>
      </p:pic>
      <p:sp>
        <p:nvSpPr>
          <p:cNvPr id="6" name="Oval 5"/>
          <p:cNvSpPr/>
          <p:nvPr/>
        </p:nvSpPr>
        <p:spPr>
          <a:xfrm>
            <a:off x="2409297" y="4221088"/>
            <a:ext cx="5400600" cy="1080120"/>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917571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434" y="764704"/>
            <a:ext cx="7612757" cy="533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771800" y="5589240"/>
            <a:ext cx="115212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860032" y="119506"/>
            <a:ext cx="3744416" cy="646331"/>
          </a:xfrm>
          <a:prstGeom prst="rect">
            <a:avLst/>
          </a:prstGeom>
          <a:noFill/>
          <a:ln>
            <a:solidFill>
              <a:srgbClr val="FF0000"/>
            </a:solidFill>
          </a:ln>
        </p:spPr>
        <p:txBody>
          <a:bodyPr wrap="square" rtlCol="0">
            <a:spAutoFit/>
          </a:bodyPr>
          <a:lstStyle/>
          <a:p>
            <a:r>
              <a:rPr lang="en-GB" dirty="0" smtClean="0"/>
              <a:t>No Anticipatory Medications Prescribed at this time…</a:t>
            </a:r>
            <a:endParaRPr lang="en-GB" dirty="0"/>
          </a:p>
        </p:txBody>
      </p:sp>
    </p:spTree>
    <p:extLst>
      <p:ext uri="{BB962C8B-B14F-4D97-AF65-F5344CB8AC3E}">
        <p14:creationId xmlns:p14="http://schemas.microsoft.com/office/powerpoint/2010/main" val="3594508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401"/>
            <a:ext cx="8229600" cy="1143000"/>
          </a:xfrm>
        </p:spPr>
        <p:txBody>
          <a:bodyPr>
            <a:normAutofit/>
          </a:bodyPr>
          <a:lstStyle/>
          <a:p>
            <a:r>
              <a:rPr lang="en-GB" sz="2800" b="1" dirty="0"/>
              <a:t>Patient case study – 76yr old lady</a:t>
            </a:r>
          </a:p>
        </p:txBody>
      </p:sp>
      <p:sp>
        <p:nvSpPr>
          <p:cNvPr id="3" name="Content Placeholder 2"/>
          <p:cNvSpPr>
            <a:spLocks noGrp="1"/>
          </p:cNvSpPr>
          <p:nvPr>
            <p:ph idx="1"/>
          </p:nvPr>
        </p:nvSpPr>
        <p:spPr>
          <a:xfrm>
            <a:off x="467544" y="1196752"/>
            <a:ext cx="8435280" cy="5112568"/>
          </a:xfrm>
        </p:spPr>
        <p:txBody>
          <a:bodyPr>
            <a:normAutofit fontScale="92500"/>
          </a:bodyPr>
          <a:lstStyle/>
          <a:p>
            <a:r>
              <a:rPr lang="en-GB" sz="2400" dirty="0" smtClean="0"/>
              <a:t>Mrs Smith was discharged as fast track palliative with increase in </a:t>
            </a:r>
            <a:r>
              <a:rPr lang="en-GB" sz="2400" dirty="0"/>
              <a:t>p</a:t>
            </a:r>
            <a:r>
              <a:rPr lang="en-GB" sz="2400" dirty="0" smtClean="0"/>
              <a:t>ackage of care. Her e-discharge letter on the 31</a:t>
            </a:r>
            <a:r>
              <a:rPr lang="en-GB" sz="2400" baseline="30000" dirty="0" smtClean="0"/>
              <a:t>st</a:t>
            </a:r>
            <a:r>
              <a:rPr lang="en-GB" sz="2400" dirty="0" smtClean="0"/>
              <a:t> of July concluded:</a:t>
            </a:r>
          </a:p>
          <a:p>
            <a:endParaRPr lang="en-GB" sz="2400" dirty="0" smtClean="0"/>
          </a:p>
          <a:p>
            <a:pPr marL="0" indent="0">
              <a:buNone/>
            </a:pPr>
            <a:r>
              <a:rPr lang="en-GB" sz="2400" i="1" dirty="0" smtClean="0"/>
              <a:t>“Mrs XXXXX </a:t>
            </a:r>
            <a:r>
              <a:rPr lang="en-GB" sz="2400" i="1" dirty="0"/>
              <a:t>has </a:t>
            </a:r>
            <a:r>
              <a:rPr lang="en-GB" sz="2400" i="1" dirty="0" smtClean="0"/>
              <a:t>been seen by </a:t>
            </a:r>
            <a:r>
              <a:rPr lang="en-GB" sz="2400" i="1" dirty="0"/>
              <a:t>palliative team and is now a fast track discharge and will  be discharged with </a:t>
            </a:r>
            <a:r>
              <a:rPr lang="en-GB" sz="2400" i="1" dirty="0" smtClean="0"/>
              <a:t>anticipatory </a:t>
            </a:r>
            <a:r>
              <a:rPr lang="en-GB" sz="2400" i="1" dirty="0"/>
              <a:t>end of life medication, and recommend that she is placed on the </a:t>
            </a:r>
            <a:r>
              <a:rPr lang="en-GB" sz="2400" i="1" dirty="0" smtClean="0"/>
              <a:t>GSF. Mrs XXXXX </a:t>
            </a:r>
            <a:r>
              <a:rPr lang="en-GB" sz="2400" i="1" dirty="0"/>
              <a:t>has a DNAR in place</a:t>
            </a:r>
            <a:r>
              <a:rPr lang="en-GB" sz="2400" i="1" dirty="0" smtClean="0"/>
              <a:t>.”</a:t>
            </a:r>
          </a:p>
          <a:p>
            <a:pPr marL="0" indent="0">
              <a:buNone/>
            </a:pPr>
            <a:endParaRPr lang="en-GB" sz="2400" dirty="0" smtClean="0"/>
          </a:p>
          <a:p>
            <a:pPr marL="0" indent="0">
              <a:buNone/>
            </a:pPr>
            <a:r>
              <a:rPr lang="en-GB" sz="2400" dirty="0" smtClean="0"/>
              <a:t>Mrs Smith was re-admitted on the 24/08/2019 and died in A&amp;E. </a:t>
            </a:r>
            <a:r>
              <a:rPr lang="en-GB" sz="2400" dirty="0"/>
              <a:t>D</a:t>
            </a:r>
            <a:r>
              <a:rPr lang="en-GB" sz="2400" dirty="0" smtClean="0"/>
              <a:t>ue to her last e-discharge letter clinicians knew she did not want NIV on this final admission. </a:t>
            </a:r>
          </a:p>
          <a:p>
            <a:pPr marL="0" indent="0">
              <a:buNone/>
            </a:pPr>
            <a:endParaRPr lang="en-GB" sz="2400" dirty="0"/>
          </a:p>
          <a:p>
            <a:pPr marL="0" indent="0" algn="ctr">
              <a:buNone/>
            </a:pPr>
            <a:r>
              <a:rPr lang="en-GB" sz="2400" b="1" dirty="0" smtClean="0"/>
              <a:t>In the last 4 months of her life she had 7 admissions to hospital. </a:t>
            </a:r>
          </a:p>
          <a:p>
            <a:pPr marL="0" indent="0">
              <a:buNone/>
            </a:pPr>
            <a:endParaRPr lang="en-GB" i="1" dirty="0">
              <a:solidFill>
                <a:srgbClr val="FF0000"/>
              </a:solidFill>
            </a:endParaRPr>
          </a:p>
          <a:p>
            <a:endParaRPr lang="en-GB" dirty="0"/>
          </a:p>
        </p:txBody>
      </p:sp>
    </p:spTree>
    <p:extLst>
      <p:ext uri="{BB962C8B-B14F-4D97-AF65-F5344CB8AC3E}">
        <p14:creationId xmlns:p14="http://schemas.microsoft.com/office/powerpoint/2010/main" val="591005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52" y="116632"/>
            <a:ext cx="7664927" cy="864096"/>
          </a:xfrm>
        </p:spPr>
        <p:txBody>
          <a:bodyPr>
            <a:noAutofit/>
          </a:bodyPr>
          <a:lstStyle/>
          <a:p>
            <a:r>
              <a:rPr lang="en-GB" sz="2800" b="1" dirty="0" smtClean="0"/>
              <a:t>Information now included on discharge letters. </a:t>
            </a:r>
            <a:endParaRPr lang="en-GB" sz="2800" b="1"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TextBox 3"/>
          <p:cNvSpPr txBox="1"/>
          <p:nvPr/>
        </p:nvSpPr>
        <p:spPr>
          <a:xfrm>
            <a:off x="446004" y="2132856"/>
            <a:ext cx="8278702" cy="3416320"/>
          </a:xfrm>
          <a:prstGeom prst="rect">
            <a:avLst/>
          </a:prstGeom>
          <a:noFill/>
        </p:spPr>
        <p:txBody>
          <a:bodyPr wrap="square" rtlCol="0">
            <a:spAutoFit/>
          </a:bodyPr>
          <a:lstStyle/>
          <a:p>
            <a:endParaRPr lang="en-GB" dirty="0" smtClean="0"/>
          </a:p>
          <a:p>
            <a:pPr marL="285750" indent="-285750">
              <a:buFont typeface="Arial" panose="020B0604020202020204" pitchFamily="34" charset="0"/>
              <a:buChar char="•"/>
            </a:pPr>
            <a:r>
              <a:rPr lang="en-GB" dirty="0"/>
              <a:t> What is GSF in practice? GSF - right person, right care, right place, right time, every time. </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a:t>GSF both influences national policy developments, and helps put policy into practice on the ground supporting grass-roots change in line with NHS Long Term Plan, NICE Guidance, Enhanced Health in Care Homes, DH EOLC Strategy, Ambitions Care Quality Commission (CQC), and Skills for Care etc</a:t>
            </a:r>
            <a:r>
              <a:rPr lang="en-GB" dirty="0" smtClean="0"/>
              <a:t>.</a:t>
            </a:r>
          </a:p>
          <a:p>
            <a:pPr marL="285750" indent="-285750">
              <a:buFont typeface="Arial" panose="020B0604020202020204" pitchFamily="34" charset="0"/>
              <a:buChar char="•"/>
            </a:pPr>
            <a:endParaRPr lang="en-GB" dirty="0" smtClean="0">
              <a:solidFill>
                <a:srgbClr val="FF0000"/>
              </a:solidFill>
            </a:endParaRPr>
          </a:p>
          <a:p>
            <a:pPr marL="285750" indent="-285750">
              <a:buFont typeface="Arial" panose="020B0604020202020204" pitchFamily="34" charset="0"/>
              <a:buChar char="•"/>
            </a:pPr>
            <a:r>
              <a:rPr lang="en-GB" dirty="0">
                <a:solidFill>
                  <a:srgbClr val="FF0000"/>
                </a:solidFill>
              </a:rPr>
              <a:t>A</a:t>
            </a:r>
            <a:r>
              <a:rPr lang="en-GB" dirty="0" smtClean="0">
                <a:solidFill>
                  <a:srgbClr val="FF0000"/>
                </a:solidFill>
              </a:rPr>
              <a:t>ctions required for GP</a:t>
            </a:r>
          </a:p>
          <a:p>
            <a:pPr marL="742950" lvl="1" indent="-285750">
              <a:buFontTx/>
              <a:buChar char="-"/>
            </a:pPr>
            <a:r>
              <a:rPr lang="en-GB" dirty="0" smtClean="0"/>
              <a:t>Check patient is registered appropriately for the phase of their illness. </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92" y="5550143"/>
            <a:ext cx="8697355" cy="935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92" y="1052737"/>
            <a:ext cx="8697355" cy="871350"/>
          </a:xfrm>
          <a:prstGeom prst="rect">
            <a:avLst/>
          </a:prstGeom>
        </p:spPr>
      </p:pic>
    </p:spTree>
    <p:extLst>
      <p:ext uri="{BB962C8B-B14F-4D97-AF65-F5344CB8AC3E}">
        <p14:creationId xmlns:p14="http://schemas.microsoft.com/office/powerpoint/2010/main" val="318109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10496"/>
            <a:ext cx="7355160" cy="796950"/>
          </a:xfrm>
        </p:spPr>
        <p:txBody>
          <a:bodyPr>
            <a:noAutofit/>
          </a:bodyPr>
          <a:lstStyle/>
          <a:p>
            <a:r>
              <a:rPr lang="en-GB" sz="2800" b="1" dirty="0"/>
              <a:t>Information </a:t>
            </a:r>
            <a:r>
              <a:rPr lang="en-GB" sz="2800" b="1" dirty="0" smtClean="0"/>
              <a:t>now </a:t>
            </a:r>
            <a:r>
              <a:rPr lang="en-GB" sz="2800" b="1" dirty="0"/>
              <a:t>included on discharge letters. </a:t>
            </a:r>
          </a:p>
        </p:txBody>
      </p:sp>
      <p:sp>
        <p:nvSpPr>
          <p:cNvPr id="3" name="Content Placeholder 2"/>
          <p:cNvSpPr>
            <a:spLocks noGrp="1"/>
          </p:cNvSpPr>
          <p:nvPr>
            <p:ph idx="1"/>
          </p:nvPr>
        </p:nvSpPr>
        <p:spPr>
          <a:xfrm>
            <a:off x="179512" y="2204864"/>
            <a:ext cx="8753835" cy="4464496"/>
          </a:xfrm>
        </p:spPr>
        <p:txBody>
          <a:bodyPr>
            <a:noAutofit/>
          </a:bodyPr>
          <a:lstStyle/>
          <a:p>
            <a:pPr marL="0" indent="0">
              <a:buNone/>
            </a:pPr>
            <a:endParaRPr lang="en-GB" sz="1600" dirty="0"/>
          </a:p>
          <a:p>
            <a:r>
              <a:rPr lang="en-GB" sz="1800" dirty="0" smtClean="0"/>
              <a:t>The EOL tab </a:t>
            </a:r>
            <a:r>
              <a:rPr lang="en-GB" sz="1800" b="1" dirty="0" smtClean="0"/>
              <a:t>R</a:t>
            </a:r>
            <a:r>
              <a:rPr lang="en-GB" sz="1800" dirty="0" smtClean="0"/>
              <a:t> will inform you as to whether a decision has been made regarding resuscitation status - either the patient has a DNACPR decision documented or they don’t have a DNACPR decision documented.  </a:t>
            </a:r>
          </a:p>
          <a:p>
            <a:pPr marL="0" indent="0">
              <a:buNone/>
            </a:pPr>
            <a:endParaRPr lang="en-GB" sz="1800" dirty="0" smtClean="0"/>
          </a:p>
          <a:p>
            <a:r>
              <a:rPr lang="en-GB" sz="1800" dirty="0" smtClean="0"/>
              <a:t>The comments box is for additional information for you – Has the patient and/or their family been consulted? Is it a Best Interest Decision without the patients consent/knowledge if they lack capacity? </a:t>
            </a:r>
          </a:p>
          <a:p>
            <a:pPr marL="0" indent="0">
              <a:buNone/>
            </a:pPr>
            <a:endParaRPr lang="en-GB" sz="1800" dirty="0" smtClean="0"/>
          </a:p>
          <a:p>
            <a:pPr marL="0" indent="0">
              <a:buNone/>
            </a:pPr>
            <a:r>
              <a:rPr lang="en-GB" sz="1800" dirty="0">
                <a:solidFill>
                  <a:srgbClr val="FF0000"/>
                </a:solidFill>
              </a:rPr>
              <a:t>Actions required for GP</a:t>
            </a:r>
          </a:p>
          <a:p>
            <a:pPr marL="0" indent="0">
              <a:buNone/>
            </a:pPr>
            <a:r>
              <a:rPr lang="en-GB" sz="1800" dirty="0" smtClean="0"/>
              <a:t>	- </a:t>
            </a:r>
            <a:r>
              <a:rPr lang="en-GB" sz="1800" dirty="0"/>
              <a:t>If they are </a:t>
            </a:r>
            <a:r>
              <a:rPr lang="en-GB" sz="1800" dirty="0" smtClean="0"/>
              <a:t>currently </a:t>
            </a:r>
            <a:r>
              <a:rPr lang="en-GB" sz="1800" dirty="0"/>
              <a:t>for CPR, is this something the Trust is asking you to explore </a:t>
            </a:r>
            <a:r>
              <a:rPr lang="en-GB" sz="1800" dirty="0" smtClean="0"/>
              <a:t>	further with </a:t>
            </a:r>
            <a:r>
              <a:rPr lang="en-GB" sz="1800" dirty="0"/>
              <a:t>the patient. </a:t>
            </a:r>
            <a:r>
              <a:rPr lang="en-GB" sz="1800" dirty="0" smtClean="0"/>
              <a:t>Were conversations complex around this as an In-patient.</a:t>
            </a:r>
            <a:endParaRPr lang="en-GB" sz="1800" dirty="0"/>
          </a:p>
          <a:p>
            <a:endParaRPr lang="en-GB"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661" y="1047550"/>
            <a:ext cx="98107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176" y="1043927"/>
            <a:ext cx="7200800" cy="101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7"/>
          <p:cNvSpPr txBox="1"/>
          <p:nvPr/>
        </p:nvSpPr>
        <p:spPr>
          <a:xfrm>
            <a:off x="1628188" y="1158940"/>
            <a:ext cx="6984776" cy="790516"/>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350" b="1" dirty="0">
                <a:solidFill>
                  <a:srgbClr val="8064A2"/>
                </a:solidFill>
                <a:effectLst/>
                <a:ea typeface="Calibri"/>
                <a:cs typeface="Times New Roman"/>
              </a:rPr>
              <a:t>Resuscitation status (DNACPR): Is a DNACPR form in place? Make sure it goes home with the patient, and that the family / patient (with capacity) are aware.  Communicate decisions made to the GP / Community teams.</a:t>
            </a:r>
            <a:endParaRPr lang="en-GB" sz="1100" dirty="0">
              <a:effectLst/>
              <a:ea typeface="Calibri"/>
              <a:cs typeface="Times New Roman"/>
            </a:endParaRPr>
          </a:p>
        </p:txBody>
      </p:sp>
    </p:spTree>
    <p:extLst>
      <p:ext uri="{BB962C8B-B14F-4D97-AF65-F5344CB8AC3E}">
        <p14:creationId xmlns:p14="http://schemas.microsoft.com/office/powerpoint/2010/main" val="3454124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282" y="188640"/>
            <a:ext cx="7571184" cy="1066130"/>
          </a:xfrm>
        </p:spPr>
        <p:txBody>
          <a:bodyPr>
            <a:noAutofit/>
          </a:bodyPr>
          <a:lstStyle/>
          <a:p>
            <a:r>
              <a:rPr lang="en-GB" sz="2800" b="1" dirty="0"/>
              <a:t>Information </a:t>
            </a:r>
            <a:r>
              <a:rPr lang="en-GB" sz="2800" b="1" dirty="0" smtClean="0"/>
              <a:t>now </a:t>
            </a:r>
            <a:r>
              <a:rPr lang="en-GB" sz="2800" b="1" dirty="0"/>
              <a:t>included on discharge letters. </a:t>
            </a:r>
          </a:p>
        </p:txBody>
      </p:sp>
      <p:sp>
        <p:nvSpPr>
          <p:cNvPr id="3" name="Content Placeholder 2"/>
          <p:cNvSpPr>
            <a:spLocks noGrp="1"/>
          </p:cNvSpPr>
          <p:nvPr>
            <p:ph idx="1"/>
          </p:nvPr>
        </p:nvSpPr>
        <p:spPr>
          <a:xfrm>
            <a:off x="539552" y="2348880"/>
            <a:ext cx="8151531" cy="4248472"/>
          </a:xfrm>
        </p:spPr>
        <p:txBody>
          <a:bodyPr>
            <a:noAutofit/>
          </a:bodyPr>
          <a:lstStyle/>
          <a:p>
            <a:r>
              <a:rPr lang="en-GB" sz="2000" dirty="0" smtClean="0"/>
              <a:t>This is to inform you if End of Life Medications have been prescribed</a:t>
            </a:r>
            <a:r>
              <a:rPr lang="en-GB" sz="2000" dirty="0"/>
              <a:t>. </a:t>
            </a:r>
            <a:endParaRPr lang="en-GB" sz="2000" dirty="0" smtClean="0"/>
          </a:p>
          <a:p>
            <a:pPr marL="0" indent="0">
              <a:buNone/>
            </a:pPr>
            <a:endParaRPr lang="en-GB" sz="2000" dirty="0" smtClean="0"/>
          </a:p>
          <a:p>
            <a:r>
              <a:rPr lang="en-GB" sz="2000" dirty="0" smtClean="0"/>
              <a:t>This section will simply be completed with either </a:t>
            </a:r>
            <a:r>
              <a:rPr lang="en-GB" sz="2000" dirty="0" smtClean="0"/>
              <a:t>–Medications </a:t>
            </a:r>
            <a:r>
              <a:rPr lang="en-GB" sz="2000" dirty="0"/>
              <a:t>provided- see medication table’ Or </a:t>
            </a:r>
            <a:r>
              <a:rPr lang="en-GB" sz="2000" dirty="0" smtClean="0"/>
              <a:t>–Medications not currently indicated. </a:t>
            </a:r>
            <a:endParaRPr lang="en-GB" sz="2000" dirty="0" smtClean="0"/>
          </a:p>
          <a:p>
            <a:endParaRPr lang="en-GB" sz="2000" dirty="0"/>
          </a:p>
          <a:p>
            <a:r>
              <a:rPr lang="en-GB" sz="2000" dirty="0">
                <a:solidFill>
                  <a:srgbClr val="FF0000"/>
                </a:solidFill>
              </a:rPr>
              <a:t>Actions required for GP</a:t>
            </a:r>
          </a:p>
          <a:p>
            <a:pPr marL="0" indent="0">
              <a:buNone/>
            </a:pPr>
            <a:r>
              <a:rPr lang="en-GB" sz="2000" dirty="0" smtClean="0">
                <a:solidFill>
                  <a:srgbClr val="FF0000"/>
                </a:solidFill>
              </a:rPr>
              <a:t>	</a:t>
            </a:r>
            <a:r>
              <a:rPr lang="en-GB" sz="2000" dirty="0" smtClean="0"/>
              <a:t>- Be aware that these are injectable medications for EOLC in the 	home. </a:t>
            </a:r>
          </a:p>
          <a:p>
            <a:pPr marL="0" indent="0">
              <a:buNone/>
            </a:pPr>
            <a:r>
              <a:rPr lang="en-GB" sz="2000" dirty="0" smtClean="0"/>
              <a:t>	-Check Medications Section for further information</a:t>
            </a:r>
          </a:p>
          <a:p>
            <a:pPr marL="0" indent="0">
              <a:buNone/>
            </a:pPr>
            <a:r>
              <a:rPr lang="en-GB" sz="2000" dirty="0" smtClean="0"/>
              <a:t>	-Check if they have not been prescribed – do they need to be??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04147"/>
            <a:ext cx="98107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7" y="1226413"/>
            <a:ext cx="7488832" cy="978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8"/>
          <p:cNvSpPr txBox="1"/>
          <p:nvPr/>
        </p:nvSpPr>
        <p:spPr>
          <a:xfrm>
            <a:off x="1619673" y="1355486"/>
            <a:ext cx="7200800" cy="258147"/>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350" b="1" dirty="0">
                <a:solidFill>
                  <a:srgbClr val="8064A2"/>
                </a:solidFill>
                <a:effectLst/>
                <a:ea typeface="Calibri"/>
                <a:cs typeface="Times New Roman"/>
              </a:rPr>
              <a:t>End of life care medications: If the patient may die in &lt; 12 weeks or there is potential for sudden deterioration consider prescribing PRN/SC anticipatory medications - guidance is available on the palliative care intranet site.  </a:t>
            </a:r>
            <a:endParaRPr lang="en-GB" sz="1100" dirty="0">
              <a:effectLst/>
              <a:ea typeface="Calibri"/>
              <a:cs typeface="Times New Roman"/>
            </a:endParaRPr>
          </a:p>
          <a:p>
            <a:pPr>
              <a:lnSpc>
                <a:spcPct val="115000"/>
              </a:lnSpc>
              <a:spcAft>
                <a:spcPts val="1000"/>
              </a:spcAft>
            </a:pPr>
            <a:r>
              <a:rPr lang="en-GB" sz="1100" dirty="0">
                <a:effectLst/>
                <a:ea typeface="Calibri"/>
                <a:cs typeface="Times New Roman"/>
              </a:rPr>
              <a:t> </a:t>
            </a:r>
          </a:p>
        </p:txBody>
      </p:sp>
    </p:spTree>
    <p:extLst>
      <p:ext uri="{BB962C8B-B14F-4D97-AF65-F5344CB8AC3E}">
        <p14:creationId xmlns:p14="http://schemas.microsoft.com/office/powerpoint/2010/main" val="2107554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651" y="0"/>
            <a:ext cx="7607624" cy="866895"/>
          </a:xfrm>
        </p:spPr>
        <p:txBody>
          <a:bodyPr>
            <a:noAutofit/>
          </a:bodyPr>
          <a:lstStyle/>
          <a:p>
            <a:r>
              <a:rPr lang="en-GB" sz="2800" b="1" dirty="0"/>
              <a:t>Information </a:t>
            </a:r>
            <a:r>
              <a:rPr lang="en-GB" sz="2800" b="1" dirty="0" smtClean="0"/>
              <a:t>now </a:t>
            </a:r>
            <a:r>
              <a:rPr lang="en-GB" sz="2800" b="1" dirty="0"/>
              <a:t>included on discharge letters. </a:t>
            </a:r>
          </a:p>
        </p:txBody>
      </p:sp>
      <p:sp>
        <p:nvSpPr>
          <p:cNvPr id="4" name="TextBox 3"/>
          <p:cNvSpPr txBox="1"/>
          <p:nvPr/>
        </p:nvSpPr>
        <p:spPr>
          <a:xfrm>
            <a:off x="222971" y="2056686"/>
            <a:ext cx="8813524" cy="4524315"/>
          </a:xfrm>
          <a:prstGeom prst="rect">
            <a:avLst/>
          </a:prstGeom>
          <a:noFill/>
        </p:spPr>
        <p:txBody>
          <a:bodyPr wrap="square" rtlCol="0">
            <a:spAutoFit/>
          </a:bodyPr>
          <a:lstStyle/>
          <a:p>
            <a:r>
              <a:rPr lang="en-GB" dirty="0" smtClean="0"/>
              <a:t>This Section is regarding Advance  Care Planning, information </a:t>
            </a:r>
            <a:r>
              <a:rPr lang="en-GB" dirty="0"/>
              <a:t>or instructions for the GP/community </a:t>
            </a:r>
            <a:r>
              <a:rPr lang="en-GB" dirty="0" smtClean="0"/>
              <a:t>teams will be included here for you to potentially </a:t>
            </a:r>
            <a:r>
              <a:rPr lang="en-GB" dirty="0"/>
              <a:t>follow up</a:t>
            </a:r>
            <a:r>
              <a:rPr lang="en-GB" dirty="0" smtClean="0"/>
              <a:t>.</a:t>
            </a:r>
          </a:p>
          <a:p>
            <a:endParaRPr lang="en-GB" dirty="0"/>
          </a:p>
          <a:p>
            <a:r>
              <a:rPr lang="en-GB" dirty="0" smtClean="0"/>
              <a:t>Here you will be informed if the patient has had a </a:t>
            </a:r>
            <a:r>
              <a:rPr lang="en-GB" dirty="0" err="1" smtClean="0"/>
              <a:t>ReSPECT</a:t>
            </a:r>
            <a:r>
              <a:rPr lang="en-GB" dirty="0" smtClean="0"/>
              <a:t> conversation and document. </a:t>
            </a:r>
            <a:endParaRPr lang="en-GB" dirty="0"/>
          </a:p>
          <a:p>
            <a:r>
              <a:rPr lang="en-GB" dirty="0" smtClean="0"/>
              <a:t>In addition, other ACP documents may also be highlighted to you in this section. </a:t>
            </a:r>
          </a:p>
          <a:p>
            <a:endParaRPr lang="en-GB" dirty="0"/>
          </a:p>
          <a:p>
            <a:r>
              <a:rPr lang="en-GB" dirty="0">
                <a:solidFill>
                  <a:srgbClr val="FF0000"/>
                </a:solidFill>
              </a:rPr>
              <a:t>Actions required for GP</a:t>
            </a:r>
          </a:p>
          <a:p>
            <a:endParaRPr lang="en-GB" dirty="0" smtClean="0">
              <a:solidFill>
                <a:srgbClr val="FF0000"/>
              </a:solidFill>
            </a:endParaRPr>
          </a:p>
          <a:p>
            <a:pPr marL="742950" lvl="1" indent="-285750">
              <a:buFontTx/>
              <a:buChar char="-"/>
            </a:pPr>
            <a:r>
              <a:rPr lang="en-GB" dirty="0" smtClean="0"/>
              <a:t>Respect patients preferences and complex discussions already taken place if documented here, particularly  regarding decision’s already made about future care.  Consider these when approaching decisions about medical interventions / hospital admissions.  </a:t>
            </a:r>
          </a:p>
          <a:p>
            <a:pPr marL="742950" lvl="1" indent="-285750">
              <a:buFontTx/>
              <a:buChar char="-"/>
            </a:pPr>
            <a:r>
              <a:rPr lang="en-GB" dirty="0"/>
              <a:t>P</a:t>
            </a:r>
            <a:r>
              <a:rPr lang="en-GB" dirty="0" smtClean="0"/>
              <a:t>atient preferences may change, therefore please check and review patients advance care planning documents at regular intervals alongside family and anyone who has LPA for health and wellbeing. </a:t>
            </a:r>
          </a:p>
          <a:p>
            <a:endParaRPr lang="en-GB"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899132"/>
          </a:xfrm>
          <a:prstGeom prst="rect">
            <a:avLst/>
          </a:prstGeom>
        </p:spPr>
      </p:pic>
    </p:spTree>
    <p:extLst>
      <p:ext uri="{BB962C8B-B14F-4D97-AF65-F5344CB8AC3E}">
        <p14:creationId xmlns:p14="http://schemas.microsoft.com/office/powerpoint/2010/main" val="375510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normAutofit/>
          </a:bodyPr>
          <a:lstStyle/>
          <a:p>
            <a:r>
              <a:rPr lang="en-GB" sz="2800" b="1" dirty="0" smtClean="0"/>
              <a:t>The idea for GREAT</a:t>
            </a:r>
            <a:endParaRPr lang="en-GB" sz="2800" b="1" dirty="0"/>
          </a:p>
        </p:txBody>
      </p:sp>
      <p:sp>
        <p:nvSpPr>
          <p:cNvPr id="3" name="Content Placeholder 2"/>
          <p:cNvSpPr>
            <a:spLocks noGrp="1"/>
          </p:cNvSpPr>
          <p:nvPr>
            <p:ph idx="1"/>
          </p:nvPr>
        </p:nvSpPr>
        <p:spPr>
          <a:xfrm>
            <a:off x="539552" y="1124744"/>
            <a:ext cx="8229600" cy="5184576"/>
          </a:xfrm>
        </p:spPr>
        <p:txBody>
          <a:bodyPr>
            <a:normAutofit/>
          </a:bodyPr>
          <a:lstStyle/>
          <a:p>
            <a:r>
              <a:rPr lang="en-GB" sz="2000" dirty="0"/>
              <a:t>The Dudley group originally developed GREAT which has proved successful in improving communication between primary and secondary care settings. </a:t>
            </a:r>
            <a:endParaRPr lang="en-GB" sz="2000" dirty="0" smtClean="0"/>
          </a:p>
          <a:p>
            <a:endParaRPr lang="en-GB" sz="2000" dirty="0"/>
          </a:p>
          <a:p>
            <a:r>
              <a:rPr lang="en-GB" sz="2000" dirty="0" smtClean="0"/>
              <a:t>The UHNM hospital palliative care team recently piloted the use of the GREAT acronym poster that we are now planning to roll out across the Royal Stoke and County Hospitals. </a:t>
            </a:r>
          </a:p>
          <a:p>
            <a:endParaRPr lang="en-GB" sz="2000" dirty="0"/>
          </a:p>
          <a:p>
            <a:r>
              <a:rPr lang="en-GB" sz="2000" dirty="0" smtClean="0"/>
              <a:t> The GREAT acronym will be used by those writing e-discharge letters to ensure adequate information is shared, concerning patients who are being discharged out of the trust who have a palliative diagnosis and are receiving End of Life </a:t>
            </a:r>
            <a:r>
              <a:rPr lang="en-GB" sz="2000" dirty="0"/>
              <a:t>C</a:t>
            </a:r>
            <a:r>
              <a:rPr lang="en-GB" sz="2000" dirty="0" smtClean="0"/>
              <a:t>are (Last 12 months of life).  </a:t>
            </a:r>
          </a:p>
        </p:txBody>
      </p:sp>
    </p:spTree>
    <p:extLst>
      <p:ext uri="{BB962C8B-B14F-4D97-AF65-F5344CB8AC3E}">
        <p14:creationId xmlns:p14="http://schemas.microsoft.com/office/powerpoint/2010/main" val="597048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652" y="116632"/>
            <a:ext cx="7632848" cy="864096"/>
          </a:xfrm>
        </p:spPr>
        <p:txBody>
          <a:bodyPr>
            <a:noAutofit/>
          </a:bodyPr>
          <a:lstStyle/>
          <a:p>
            <a:r>
              <a:rPr lang="en-GB" sz="2800" b="1" dirty="0"/>
              <a:t>Information </a:t>
            </a:r>
            <a:r>
              <a:rPr lang="en-GB" sz="2800" b="1" dirty="0" smtClean="0"/>
              <a:t>now </a:t>
            </a:r>
            <a:r>
              <a:rPr lang="en-GB" sz="2800" b="1" dirty="0"/>
              <a:t>included on discharge letters. </a:t>
            </a:r>
          </a:p>
        </p:txBody>
      </p:sp>
      <p:sp>
        <p:nvSpPr>
          <p:cNvPr id="3" name="Content Placeholder 2"/>
          <p:cNvSpPr>
            <a:spLocks noGrp="1"/>
          </p:cNvSpPr>
          <p:nvPr>
            <p:ph idx="1"/>
          </p:nvPr>
        </p:nvSpPr>
        <p:spPr>
          <a:xfrm>
            <a:off x="251520" y="2132856"/>
            <a:ext cx="8568952" cy="4392488"/>
          </a:xfrm>
        </p:spPr>
        <p:txBody>
          <a:bodyPr>
            <a:noAutofit/>
          </a:bodyPr>
          <a:lstStyle/>
          <a:p>
            <a:r>
              <a:rPr lang="en-GB" sz="2000" dirty="0" smtClean="0"/>
              <a:t>Even if patients do not have legal ACP documents ceilings in treatments and decisions about future hospital admissions may have been discussed and documented in this section. </a:t>
            </a:r>
            <a:endParaRPr lang="en-GB" sz="2000" dirty="0"/>
          </a:p>
          <a:p>
            <a:r>
              <a:rPr lang="en-GB" sz="2000" dirty="0" smtClean="0"/>
              <a:t>This may include - Consider potential emergencies.</a:t>
            </a:r>
          </a:p>
          <a:p>
            <a:pPr marL="0" indent="0">
              <a:buNone/>
            </a:pPr>
            <a:endParaRPr lang="en-GB" sz="2000" dirty="0" smtClean="0"/>
          </a:p>
          <a:p>
            <a:r>
              <a:rPr lang="en-GB" sz="2000" dirty="0">
                <a:solidFill>
                  <a:srgbClr val="FF0000"/>
                </a:solidFill>
              </a:rPr>
              <a:t>Actions required for </a:t>
            </a:r>
            <a:r>
              <a:rPr lang="en-GB" sz="2000" dirty="0" smtClean="0">
                <a:solidFill>
                  <a:srgbClr val="FF0000"/>
                </a:solidFill>
              </a:rPr>
              <a:t>GP:</a:t>
            </a:r>
          </a:p>
          <a:p>
            <a:pPr marL="0" indent="0">
              <a:buNone/>
            </a:pPr>
            <a:r>
              <a:rPr lang="en-GB" sz="2000" dirty="0" smtClean="0"/>
              <a:t>	- Early GP follow-up if prognosis is short. </a:t>
            </a:r>
          </a:p>
          <a:p>
            <a:pPr marL="0" indent="0">
              <a:buNone/>
            </a:pPr>
            <a:r>
              <a:rPr lang="en-GB" sz="2000" dirty="0" smtClean="0"/>
              <a:t>	-It may be documented in this section that future hospital admissions 	are not in the interests of the patient if future treatment optimisation is 	unlikely. This should communicated clearly with patients / relatives prior 	to discharge and if you are asked to review the patient once at home, a 	palliative approach to comfort care in the community is preferred where 	possible.  </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90145"/>
            <a:ext cx="7440113" cy="745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35" y="1124744"/>
            <a:ext cx="98107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124744"/>
            <a:ext cx="7416824" cy="738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582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7488832" cy="1080120"/>
          </a:xfrm>
        </p:spPr>
        <p:txBody>
          <a:bodyPr>
            <a:noAutofit/>
          </a:bodyPr>
          <a:lstStyle/>
          <a:p>
            <a:r>
              <a:rPr lang="en-GB" sz="2800" b="1" dirty="0" smtClean="0"/>
              <a:t>To summarise – changes to e-discharge letters</a:t>
            </a:r>
            <a:endParaRPr lang="en-GB" sz="2800" b="1" dirty="0"/>
          </a:p>
        </p:txBody>
      </p:sp>
      <p:sp>
        <p:nvSpPr>
          <p:cNvPr id="3" name="Content Placeholder 2"/>
          <p:cNvSpPr>
            <a:spLocks noGrp="1"/>
          </p:cNvSpPr>
          <p:nvPr>
            <p:ph idx="1"/>
          </p:nvPr>
        </p:nvSpPr>
        <p:spPr>
          <a:xfrm>
            <a:off x="467544" y="1412776"/>
            <a:ext cx="8229600" cy="4565103"/>
          </a:xfrm>
        </p:spPr>
        <p:txBody>
          <a:bodyPr>
            <a:normAutofit lnSpcReduction="10000"/>
          </a:bodyPr>
          <a:lstStyle/>
          <a:p>
            <a:r>
              <a:rPr lang="en-GB" sz="2400" dirty="0" smtClean="0"/>
              <a:t>The letter goes home with the patient- they will not see the GREAT acronym but will see the information included.</a:t>
            </a:r>
          </a:p>
          <a:p>
            <a:endParaRPr lang="en-GB" sz="2400" dirty="0" smtClean="0"/>
          </a:p>
          <a:p>
            <a:r>
              <a:rPr lang="en-GB" sz="2400" dirty="0"/>
              <a:t>P</a:t>
            </a:r>
            <a:r>
              <a:rPr lang="en-GB" sz="2400" dirty="0" smtClean="0"/>
              <a:t>atient and families will have been involved in decisions made about them applying principals of the mental capacity act 2005. </a:t>
            </a:r>
          </a:p>
          <a:p>
            <a:endParaRPr lang="en-GB" sz="2400" dirty="0" smtClean="0"/>
          </a:p>
          <a:p>
            <a:r>
              <a:rPr lang="en-GB" sz="2400" dirty="0" smtClean="0"/>
              <a:t>Nothing on this letter should be a surprise to the patient or family. </a:t>
            </a:r>
          </a:p>
          <a:p>
            <a:endParaRPr lang="en-GB" sz="2400" dirty="0" smtClean="0"/>
          </a:p>
          <a:p>
            <a:r>
              <a:rPr lang="en-GB" sz="2400" dirty="0"/>
              <a:t>I</a:t>
            </a:r>
            <a:r>
              <a:rPr lang="en-GB" sz="2400" dirty="0" smtClean="0"/>
              <a:t>nstructions for GPs will be clear for any follow-up actions for palliative patients. </a:t>
            </a:r>
            <a:endParaRPr lang="en-GB" sz="2400" dirty="0"/>
          </a:p>
        </p:txBody>
      </p:sp>
    </p:spTree>
    <p:extLst>
      <p:ext uri="{BB962C8B-B14F-4D97-AF65-F5344CB8AC3E}">
        <p14:creationId xmlns:p14="http://schemas.microsoft.com/office/powerpoint/2010/main" val="1349268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936104"/>
          </a:xfrm>
        </p:spPr>
        <p:txBody>
          <a:bodyPr>
            <a:noAutofit/>
          </a:bodyPr>
          <a:lstStyle/>
          <a:p>
            <a:r>
              <a:rPr lang="en-GB" sz="2800" b="1" dirty="0" smtClean="0"/>
              <a:t>What we hope to achieve for palliative patients at UHNM</a:t>
            </a:r>
            <a:endParaRPr lang="en-GB" sz="2800" b="1" dirty="0"/>
          </a:p>
        </p:txBody>
      </p:sp>
      <p:sp>
        <p:nvSpPr>
          <p:cNvPr id="3" name="Content Placeholder 2"/>
          <p:cNvSpPr>
            <a:spLocks noGrp="1"/>
          </p:cNvSpPr>
          <p:nvPr>
            <p:ph idx="1"/>
          </p:nvPr>
        </p:nvSpPr>
        <p:spPr>
          <a:xfrm>
            <a:off x="251520" y="908720"/>
            <a:ext cx="8424936" cy="5616624"/>
          </a:xfrm>
        </p:spPr>
        <p:txBody>
          <a:bodyPr>
            <a:noAutofit/>
          </a:bodyPr>
          <a:lstStyle/>
          <a:p>
            <a:r>
              <a:rPr lang="en-GB" sz="1800" dirty="0" smtClean="0"/>
              <a:t>Earlier recognition of patients approaching last 12 months of life. </a:t>
            </a:r>
          </a:p>
          <a:p>
            <a:pPr marL="0" indent="0">
              <a:buNone/>
            </a:pPr>
            <a:endParaRPr lang="en-GB" sz="1800" dirty="0" smtClean="0"/>
          </a:p>
          <a:p>
            <a:r>
              <a:rPr lang="en-GB" sz="1800" dirty="0" smtClean="0"/>
              <a:t>Earlier conversations when patients  are well enough to talk about future care and wishes.</a:t>
            </a:r>
          </a:p>
          <a:p>
            <a:pPr marL="0" indent="0">
              <a:buNone/>
            </a:pPr>
            <a:endParaRPr lang="en-GB" sz="1800" dirty="0" smtClean="0"/>
          </a:p>
          <a:p>
            <a:r>
              <a:rPr lang="en-GB" sz="1800" dirty="0" smtClean="0"/>
              <a:t>Earlier involvement of community palliative care teams/ support for patients and their families.</a:t>
            </a:r>
          </a:p>
          <a:p>
            <a:endParaRPr lang="en-GB" sz="1800" dirty="0" smtClean="0"/>
          </a:p>
          <a:p>
            <a:r>
              <a:rPr lang="en-GB" sz="1800" dirty="0" smtClean="0"/>
              <a:t>To reduce inappropriate hospital admissions where is it not the patients wishes.</a:t>
            </a:r>
          </a:p>
          <a:p>
            <a:pPr marL="0" indent="0">
              <a:buNone/>
            </a:pPr>
            <a:endParaRPr lang="en-GB" sz="1800" dirty="0" smtClean="0"/>
          </a:p>
          <a:p>
            <a:r>
              <a:rPr lang="en-GB" sz="1800" dirty="0" smtClean="0"/>
              <a:t>To ensure patient’s have the appropriate care and support needs in place at home, so that they can remain at home when their condition changes/deteriorates, if that is their wish. </a:t>
            </a:r>
          </a:p>
          <a:p>
            <a:pPr marL="0" indent="0">
              <a:buNone/>
            </a:pPr>
            <a:endParaRPr lang="en-GB" sz="1800" dirty="0" smtClean="0"/>
          </a:p>
          <a:p>
            <a:pPr marL="0" indent="0" algn="ctr">
              <a:buNone/>
            </a:pPr>
            <a:r>
              <a:rPr lang="en-GB" sz="2000" i="1" dirty="0" smtClean="0"/>
              <a:t>Clearly documented discharge letters, that include, if the patient needs to be placed on the </a:t>
            </a:r>
            <a:r>
              <a:rPr lang="en-GB" sz="2000" b="1" i="1" dirty="0" smtClean="0"/>
              <a:t>G</a:t>
            </a:r>
            <a:r>
              <a:rPr lang="en-GB" sz="2000" i="1" dirty="0" smtClean="0"/>
              <a:t>SF register, DNA</a:t>
            </a:r>
            <a:r>
              <a:rPr lang="en-GB" sz="2000" b="1" i="1" dirty="0" smtClean="0"/>
              <a:t>R</a:t>
            </a:r>
            <a:r>
              <a:rPr lang="en-GB" sz="2000" i="1" dirty="0" smtClean="0"/>
              <a:t> status, </a:t>
            </a:r>
            <a:r>
              <a:rPr lang="en-GB" sz="2000" b="1" i="1" dirty="0" smtClean="0"/>
              <a:t>E</a:t>
            </a:r>
            <a:r>
              <a:rPr lang="en-GB" sz="2000" i="1" dirty="0" smtClean="0"/>
              <a:t>nd of life anticipatory medications, </a:t>
            </a:r>
            <a:r>
              <a:rPr lang="en-GB" sz="2000" b="1" i="1" dirty="0" smtClean="0"/>
              <a:t>A</a:t>
            </a:r>
            <a:r>
              <a:rPr lang="en-GB" sz="2000" i="1" dirty="0" smtClean="0"/>
              <a:t>dvanced decisions and important </a:t>
            </a:r>
            <a:r>
              <a:rPr lang="en-GB" sz="2000" i="1" dirty="0"/>
              <a:t>discussions around ceilings in </a:t>
            </a:r>
            <a:r>
              <a:rPr lang="en-GB" sz="2000" b="1" i="1" dirty="0" smtClean="0"/>
              <a:t>t</a:t>
            </a:r>
            <a:r>
              <a:rPr lang="en-GB" sz="2000" i="1" dirty="0" smtClean="0"/>
              <a:t>reatments, will help to achieve the above. </a:t>
            </a:r>
          </a:p>
          <a:p>
            <a:pPr marL="0" indent="0">
              <a:buNone/>
            </a:pPr>
            <a:endParaRPr lang="en-GB" sz="1600" dirty="0" smtClean="0"/>
          </a:p>
        </p:txBody>
      </p:sp>
    </p:spTree>
    <p:extLst>
      <p:ext uri="{BB962C8B-B14F-4D97-AF65-F5344CB8AC3E}">
        <p14:creationId xmlns:p14="http://schemas.microsoft.com/office/powerpoint/2010/main" val="147583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4624"/>
            <a:ext cx="6336704" cy="922114"/>
          </a:xfrm>
        </p:spPr>
        <p:txBody>
          <a:bodyPr>
            <a:normAutofit/>
          </a:bodyPr>
          <a:lstStyle/>
          <a:p>
            <a:r>
              <a:rPr lang="en-GB" sz="2800" b="1" dirty="0" smtClean="0"/>
              <a:t>What are we currently doing…</a:t>
            </a:r>
            <a:endParaRPr lang="en-GB" sz="2800" b="1" dirty="0"/>
          </a:p>
        </p:txBody>
      </p:sp>
      <p:sp>
        <p:nvSpPr>
          <p:cNvPr id="3" name="Content Placeholder 2"/>
          <p:cNvSpPr>
            <a:spLocks noGrp="1"/>
          </p:cNvSpPr>
          <p:nvPr>
            <p:ph idx="1"/>
          </p:nvPr>
        </p:nvSpPr>
        <p:spPr>
          <a:xfrm>
            <a:off x="251520" y="980728"/>
            <a:ext cx="8712968" cy="5544616"/>
          </a:xfrm>
        </p:spPr>
        <p:txBody>
          <a:bodyPr>
            <a:normAutofit fontScale="70000" lnSpcReduction="20000"/>
          </a:bodyPr>
          <a:lstStyle/>
          <a:p>
            <a:r>
              <a:rPr lang="en-GB" dirty="0" smtClean="0"/>
              <a:t>Whilst we are unable to deliver face to face drop in training sessions during the covid-19 pandemic, we hope to in the future.</a:t>
            </a:r>
          </a:p>
          <a:p>
            <a:pPr marL="0" indent="0">
              <a:buNone/>
            </a:pPr>
            <a:endParaRPr lang="en-GB" dirty="0" smtClean="0"/>
          </a:p>
          <a:p>
            <a:r>
              <a:rPr lang="en-GB" dirty="0" smtClean="0"/>
              <a:t>We have produced </a:t>
            </a:r>
            <a:r>
              <a:rPr lang="en-GB" dirty="0"/>
              <a:t>p</a:t>
            </a:r>
            <a:r>
              <a:rPr lang="en-GB" dirty="0" smtClean="0"/>
              <a:t>osters, lanyard cards</a:t>
            </a:r>
            <a:r>
              <a:rPr lang="en-GB" dirty="0"/>
              <a:t> </a:t>
            </a:r>
            <a:r>
              <a:rPr lang="en-GB" dirty="0" smtClean="0"/>
              <a:t>and mouse mats to promote and educate professionals completing e-discharge letters supported by UHNM Charity. </a:t>
            </a:r>
          </a:p>
          <a:p>
            <a:pPr marL="0" indent="0">
              <a:buNone/>
            </a:pPr>
            <a:endParaRPr lang="en-GB" dirty="0" smtClean="0"/>
          </a:p>
          <a:p>
            <a:r>
              <a:rPr lang="en-GB" dirty="0" smtClean="0"/>
              <a:t>We have produced a patient/carer leaflet to explain the GREAT acronym and what is its meaning for their discharge – This has been approved by the Health Users Group (HUG).</a:t>
            </a:r>
          </a:p>
          <a:p>
            <a:endParaRPr lang="en-GB" dirty="0" smtClean="0"/>
          </a:p>
          <a:p>
            <a:r>
              <a:rPr lang="en-GB" dirty="0" smtClean="0"/>
              <a:t>We are linking in with community teams/GP’s to inform of them of the changes coming to our e-discharge letter for palliative patients. A dedicated section will be available on our internal and external intranet for all professionals including our community colleagues. </a:t>
            </a:r>
          </a:p>
          <a:p>
            <a:endParaRPr lang="en-GB" dirty="0"/>
          </a:p>
        </p:txBody>
      </p:sp>
    </p:spTree>
    <p:extLst>
      <p:ext uri="{BB962C8B-B14F-4D97-AF65-F5344CB8AC3E}">
        <p14:creationId xmlns:p14="http://schemas.microsoft.com/office/powerpoint/2010/main" val="3713657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47134">
            <a:off x="590826" y="412458"/>
            <a:ext cx="4128017" cy="5892893"/>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15216"/>
            <a:ext cx="4124901" cy="6287377"/>
          </a:xfrm>
          <a:prstGeom prst="rect">
            <a:avLst/>
          </a:prstGeom>
        </p:spPr>
      </p:pic>
    </p:spTree>
    <p:extLst>
      <p:ext uri="{BB962C8B-B14F-4D97-AF65-F5344CB8AC3E}">
        <p14:creationId xmlns:p14="http://schemas.microsoft.com/office/powerpoint/2010/main" val="4277287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6912768" cy="994122"/>
          </a:xfrm>
        </p:spPr>
        <p:txBody>
          <a:bodyPr>
            <a:normAutofit/>
          </a:bodyPr>
          <a:lstStyle/>
          <a:p>
            <a:r>
              <a:rPr lang="en-GB" sz="2800" b="1" dirty="0" smtClean="0"/>
              <a:t>How do we plan to evaluate this project?</a:t>
            </a:r>
            <a:endParaRPr lang="en-GB" sz="2800" b="1" dirty="0"/>
          </a:p>
        </p:txBody>
      </p:sp>
      <p:sp>
        <p:nvSpPr>
          <p:cNvPr id="3" name="Content Placeholder 2"/>
          <p:cNvSpPr>
            <a:spLocks noGrp="1"/>
          </p:cNvSpPr>
          <p:nvPr>
            <p:ph idx="1"/>
          </p:nvPr>
        </p:nvSpPr>
        <p:spPr>
          <a:xfrm>
            <a:off x="539552" y="1556792"/>
            <a:ext cx="8229600" cy="3777283"/>
          </a:xfrm>
        </p:spPr>
        <p:txBody>
          <a:bodyPr/>
          <a:lstStyle/>
          <a:p>
            <a:pPr>
              <a:spcBef>
                <a:spcPts val="0"/>
              </a:spcBef>
            </a:pPr>
            <a:r>
              <a:rPr lang="en-GB" sz="2000" dirty="0" smtClean="0"/>
              <a:t>We will be repeating these </a:t>
            </a:r>
            <a:r>
              <a:rPr lang="en-GB" sz="2000" b="1" dirty="0" smtClean="0">
                <a:solidFill>
                  <a:srgbClr val="FF0000"/>
                </a:solidFill>
              </a:rPr>
              <a:t>audits</a:t>
            </a:r>
            <a:r>
              <a:rPr lang="en-GB" sz="2000" dirty="0" smtClean="0"/>
              <a:t> at UHNM again and plan to look at larger numbers of patients. </a:t>
            </a:r>
            <a:r>
              <a:rPr lang="en-GB" sz="2000" dirty="0"/>
              <a:t>R</a:t>
            </a:r>
            <a:r>
              <a:rPr lang="en-GB" sz="2000" dirty="0" smtClean="0"/>
              <a:t>eviewing the </a:t>
            </a:r>
            <a:r>
              <a:rPr lang="en-GB" sz="2000" b="1" dirty="0" smtClean="0">
                <a:solidFill>
                  <a:srgbClr val="FF0000"/>
                </a:solidFill>
              </a:rPr>
              <a:t>quality</a:t>
            </a:r>
            <a:r>
              <a:rPr lang="en-GB" sz="2000" dirty="0" smtClean="0"/>
              <a:t> of e-discharge letters</a:t>
            </a:r>
            <a:endParaRPr lang="en-GB" dirty="0"/>
          </a:p>
          <a:p>
            <a:pPr>
              <a:spcBef>
                <a:spcPts val="0"/>
              </a:spcBef>
            </a:pPr>
            <a:endParaRPr lang="en-GB" dirty="0" smtClean="0"/>
          </a:p>
          <a:p>
            <a:r>
              <a:rPr lang="en-GB" sz="2000" dirty="0" smtClean="0"/>
              <a:t>Asking clinicians who are using the GREAT acronym for feedback- if you would like to feedback any concerns or comments please email: </a:t>
            </a:r>
            <a:r>
              <a:rPr lang="en-GB" sz="2000" dirty="0" smtClean="0">
                <a:hlinkClick r:id="rId2"/>
              </a:rPr>
              <a:t>fiona.read@uhnm.nhs.uk</a:t>
            </a:r>
            <a:r>
              <a:rPr lang="en-GB" sz="2000" dirty="0" smtClean="0"/>
              <a:t> or </a:t>
            </a:r>
            <a:r>
              <a:rPr lang="en-GB" sz="2000" dirty="0" smtClean="0">
                <a:hlinkClick r:id="rId3"/>
              </a:rPr>
              <a:t>charmaine.butcher@uhnm.nhs.uk</a:t>
            </a:r>
            <a:r>
              <a:rPr lang="en-GB" sz="2000" dirty="0" smtClean="0"/>
              <a:t> </a:t>
            </a:r>
          </a:p>
          <a:p>
            <a:endParaRPr lang="en-GB" dirty="0"/>
          </a:p>
        </p:txBody>
      </p:sp>
    </p:spTree>
    <p:extLst>
      <p:ext uri="{BB962C8B-B14F-4D97-AF65-F5344CB8AC3E}">
        <p14:creationId xmlns:p14="http://schemas.microsoft.com/office/powerpoint/2010/main" val="4258185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64096"/>
          </a:xfrm>
        </p:spPr>
        <p:txBody>
          <a:bodyPr>
            <a:noAutofit/>
          </a:bodyPr>
          <a:lstStyle/>
          <a:p>
            <a:r>
              <a:rPr lang="en-GB" sz="2800" b="1" dirty="0"/>
              <a:t>Other </a:t>
            </a:r>
            <a:r>
              <a:rPr lang="en-GB" sz="2800" b="1" dirty="0" smtClean="0"/>
              <a:t>projects alongside </a:t>
            </a:r>
            <a:r>
              <a:rPr lang="en-GB" sz="2800" b="1" dirty="0"/>
              <a:t>the GREAT project </a:t>
            </a:r>
            <a:r>
              <a:rPr lang="en-GB" sz="2800" b="1" dirty="0" smtClean="0"/>
              <a:t>-</a:t>
            </a:r>
            <a:r>
              <a:rPr lang="en-GB" sz="2800" b="1" dirty="0"/>
              <a:t> </a:t>
            </a:r>
            <a:r>
              <a:rPr lang="en-GB" sz="2800" b="1" dirty="0" err="1" smtClean="0"/>
              <a:t>ReSPECT</a:t>
            </a:r>
            <a:endParaRPr lang="en-GB" sz="2800" b="1" dirty="0"/>
          </a:p>
        </p:txBody>
      </p:sp>
      <p:sp>
        <p:nvSpPr>
          <p:cNvPr id="4" name="TextBox 3"/>
          <p:cNvSpPr txBox="1"/>
          <p:nvPr/>
        </p:nvSpPr>
        <p:spPr>
          <a:xfrm>
            <a:off x="539552" y="1340768"/>
            <a:ext cx="3600400" cy="3108543"/>
          </a:xfrm>
          <a:prstGeom prst="rect">
            <a:avLst/>
          </a:prstGeom>
          <a:solidFill>
            <a:schemeClr val="bg1"/>
          </a:solidFill>
        </p:spPr>
        <p:txBody>
          <a:bodyPr wrap="square" rtlCol="0">
            <a:spAutoFit/>
          </a:bodyPr>
          <a:lstStyle/>
          <a:p>
            <a:r>
              <a:rPr lang="en-GB" sz="2800" dirty="0" err="1" smtClean="0">
                <a:solidFill>
                  <a:schemeClr val="accent4"/>
                </a:solidFill>
              </a:rPr>
              <a:t>ReSPECT</a:t>
            </a:r>
            <a:r>
              <a:rPr lang="en-GB" sz="2800" dirty="0" smtClean="0"/>
              <a:t> </a:t>
            </a:r>
            <a:r>
              <a:rPr lang="en-GB" sz="2800" dirty="0"/>
              <a:t>stands for: </a:t>
            </a:r>
          </a:p>
          <a:p>
            <a:r>
              <a:rPr lang="en-GB" sz="2800" dirty="0"/>
              <a:t>Re-Recommended </a:t>
            </a:r>
          </a:p>
          <a:p>
            <a:r>
              <a:rPr lang="en-GB" sz="2800" dirty="0"/>
              <a:t>S-Summary</a:t>
            </a:r>
          </a:p>
          <a:p>
            <a:r>
              <a:rPr lang="en-GB" sz="2800" dirty="0"/>
              <a:t>P-Plan for</a:t>
            </a:r>
          </a:p>
          <a:p>
            <a:r>
              <a:rPr lang="en-GB" sz="2800" dirty="0"/>
              <a:t>E-Emergency</a:t>
            </a:r>
          </a:p>
          <a:p>
            <a:r>
              <a:rPr lang="en-GB" sz="2800" dirty="0"/>
              <a:t>C-Care and</a:t>
            </a:r>
          </a:p>
          <a:p>
            <a:r>
              <a:rPr lang="en-GB" sz="2800" dirty="0"/>
              <a:t>T-Treatment</a:t>
            </a:r>
          </a:p>
        </p:txBody>
      </p:sp>
      <p:sp>
        <p:nvSpPr>
          <p:cNvPr id="5" name="TextBox 4"/>
          <p:cNvSpPr txBox="1"/>
          <p:nvPr/>
        </p:nvSpPr>
        <p:spPr>
          <a:xfrm>
            <a:off x="395536" y="4725144"/>
            <a:ext cx="8640960" cy="2031325"/>
          </a:xfrm>
          <a:prstGeom prst="rect">
            <a:avLst/>
          </a:prstGeom>
          <a:noFill/>
        </p:spPr>
        <p:txBody>
          <a:bodyPr wrap="square" rtlCol="0">
            <a:spAutoFit/>
          </a:bodyPr>
          <a:lstStyle/>
          <a:p>
            <a:r>
              <a:rPr lang="en-GB" dirty="0">
                <a:hlinkClick r:id="rId2"/>
              </a:rPr>
              <a:t>http://</a:t>
            </a:r>
            <a:r>
              <a:rPr lang="en-GB" dirty="0" smtClean="0">
                <a:hlinkClick r:id="rId2"/>
              </a:rPr>
              <a:t>www.uhnm.nhs.uk/OurServices/Pages/ReSPECT.aspx</a:t>
            </a:r>
            <a:r>
              <a:rPr lang="en-GB" dirty="0" smtClean="0"/>
              <a:t> </a:t>
            </a:r>
          </a:p>
          <a:p>
            <a:endParaRPr lang="en-GB" dirty="0"/>
          </a:p>
          <a:p>
            <a:r>
              <a:rPr lang="en-GB" dirty="0"/>
              <a:t>Patients who have a </a:t>
            </a:r>
            <a:r>
              <a:rPr lang="en-GB" dirty="0" err="1"/>
              <a:t>ReSPECT</a:t>
            </a:r>
            <a:r>
              <a:rPr lang="en-GB" dirty="0"/>
              <a:t> form completed will be discharged with the original document, which stays with them, and a digital copy will be saved on </a:t>
            </a:r>
            <a:r>
              <a:rPr lang="en-GB" dirty="0" err="1"/>
              <a:t>iPortal</a:t>
            </a:r>
            <a:r>
              <a:rPr lang="en-GB" dirty="0"/>
              <a:t>. </a:t>
            </a:r>
            <a:endParaRPr lang="en-GB" dirty="0" smtClean="0"/>
          </a:p>
          <a:p>
            <a:endParaRPr lang="en-GB" dirty="0"/>
          </a:p>
          <a:p>
            <a:r>
              <a:rPr lang="en-GB" dirty="0"/>
              <a:t>A wealth of information about </a:t>
            </a:r>
            <a:r>
              <a:rPr lang="en-GB" dirty="0" err="1"/>
              <a:t>ReSPECT</a:t>
            </a:r>
            <a:r>
              <a:rPr lang="en-GB" dirty="0"/>
              <a:t> and supporting resources for health professionals is also available at </a:t>
            </a:r>
            <a:r>
              <a:rPr lang="en-GB" dirty="0" smtClean="0">
                <a:hlinkClick r:id="rId3"/>
              </a:rPr>
              <a:t>www.respectprocess.org.uk</a:t>
            </a:r>
            <a:r>
              <a:rPr lang="en-GB" dirty="0" smtClean="0"/>
              <a:t> </a:t>
            </a:r>
            <a:endParaRPr lang="en-GB"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1185761"/>
            <a:ext cx="3056801" cy="3539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34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4680520"/>
          </a:xfrm>
        </p:spPr>
        <p:txBody>
          <a:bodyPr>
            <a:normAutofit fontScale="70000" lnSpcReduction="20000"/>
          </a:bodyPr>
          <a:lstStyle/>
          <a:p>
            <a:pPr marL="0" indent="0" algn="ctr">
              <a:buNone/>
            </a:pPr>
            <a:endParaRPr lang="en-GB" i="1" dirty="0" smtClean="0"/>
          </a:p>
          <a:p>
            <a:pPr marL="0" indent="0" algn="ctr">
              <a:buNone/>
            </a:pPr>
            <a:r>
              <a:rPr lang="en-GB" i="1" dirty="0" smtClean="0"/>
              <a:t>There </a:t>
            </a:r>
            <a:r>
              <a:rPr lang="en-GB" i="1" dirty="0"/>
              <a:t>will always </a:t>
            </a:r>
            <a:r>
              <a:rPr lang="en-GB" i="1" dirty="0" smtClean="0"/>
              <a:t>be, for some </a:t>
            </a:r>
            <a:r>
              <a:rPr lang="en-GB" i="1" dirty="0"/>
              <a:t>patients and </a:t>
            </a:r>
            <a:r>
              <a:rPr lang="en-GB" i="1" dirty="0" smtClean="0"/>
              <a:t>families, </a:t>
            </a:r>
            <a:r>
              <a:rPr lang="en-GB" i="1" dirty="0"/>
              <a:t>that the decision to come into hospital will be the right </a:t>
            </a:r>
            <a:r>
              <a:rPr lang="en-GB" i="1" dirty="0" smtClean="0"/>
              <a:t>decision. </a:t>
            </a:r>
            <a:r>
              <a:rPr lang="en-GB" i="1" dirty="0"/>
              <a:t>T</a:t>
            </a:r>
            <a:r>
              <a:rPr lang="en-GB" i="1" dirty="0" smtClean="0"/>
              <a:t>hey </a:t>
            </a:r>
            <a:r>
              <a:rPr lang="en-GB" i="1" dirty="0"/>
              <a:t>may wish to die in a hospital setting, </a:t>
            </a:r>
            <a:r>
              <a:rPr lang="en-GB" i="1" dirty="0" smtClean="0"/>
              <a:t>particularly when </a:t>
            </a:r>
            <a:r>
              <a:rPr lang="en-GB" i="1" dirty="0"/>
              <a:t>they have built close relationships through their </a:t>
            </a:r>
            <a:r>
              <a:rPr lang="en-GB" i="1" dirty="0" smtClean="0"/>
              <a:t>in-patient </a:t>
            </a:r>
            <a:r>
              <a:rPr lang="en-GB" i="1" dirty="0"/>
              <a:t>specialist units/services. </a:t>
            </a:r>
            <a:endParaRPr lang="en-GB" i="1" dirty="0" smtClean="0"/>
          </a:p>
          <a:p>
            <a:pPr marL="0" indent="0" algn="ctr">
              <a:buNone/>
            </a:pPr>
            <a:endParaRPr lang="en-GB" i="1" dirty="0" smtClean="0"/>
          </a:p>
          <a:p>
            <a:pPr marL="0" indent="0" algn="ctr">
              <a:buNone/>
            </a:pPr>
            <a:r>
              <a:rPr lang="en-GB" i="1" dirty="0" smtClean="0"/>
              <a:t>However </a:t>
            </a:r>
            <a:r>
              <a:rPr lang="en-GB" i="1" dirty="0"/>
              <a:t>there are many patients who say that they do not want to come into hospital or die in </a:t>
            </a:r>
            <a:r>
              <a:rPr lang="en-GB" i="1" dirty="0" smtClean="0"/>
              <a:t>a hospital setting and </a:t>
            </a:r>
            <a:r>
              <a:rPr lang="en-GB" i="1" dirty="0"/>
              <a:t>for those </a:t>
            </a:r>
            <a:r>
              <a:rPr lang="en-GB" i="1" dirty="0" smtClean="0"/>
              <a:t>patients we </a:t>
            </a:r>
            <a:r>
              <a:rPr lang="en-GB" i="1" dirty="0"/>
              <a:t>can do better. </a:t>
            </a:r>
            <a:endParaRPr lang="en-GB" i="1" dirty="0" smtClean="0"/>
          </a:p>
          <a:p>
            <a:pPr marL="0" indent="0" algn="ctr">
              <a:buNone/>
            </a:pPr>
            <a:endParaRPr lang="en-GB" i="1" dirty="0"/>
          </a:p>
          <a:p>
            <a:pPr marL="0" indent="0" algn="ctr">
              <a:buNone/>
            </a:pPr>
            <a:r>
              <a:rPr lang="en-GB" i="1" dirty="0" smtClean="0"/>
              <a:t>By </a:t>
            </a:r>
            <a:r>
              <a:rPr lang="en-GB" i="1" dirty="0"/>
              <a:t>taking a more proactive approach, with earlier identification and assessment of patients needs, hospitals find that admissions, deaths and lengths of stay are significantly reduced. </a:t>
            </a:r>
          </a:p>
          <a:p>
            <a:pPr marL="0" indent="0" algn="ctr">
              <a:buNone/>
            </a:pPr>
            <a:endParaRPr lang="en-GB" i="1" dirty="0"/>
          </a:p>
          <a:p>
            <a:endParaRPr lang="en-GB" dirty="0"/>
          </a:p>
        </p:txBody>
      </p:sp>
    </p:spTree>
    <p:extLst>
      <p:ext uri="{BB962C8B-B14F-4D97-AF65-F5344CB8AC3E}">
        <p14:creationId xmlns:p14="http://schemas.microsoft.com/office/powerpoint/2010/main" val="2720035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692696"/>
            <a:ext cx="8229600" cy="1143000"/>
          </a:xfrm>
        </p:spPr>
        <p:txBody>
          <a:bodyPr>
            <a:normAutofit/>
          </a:bodyPr>
          <a:lstStyle/>
          <a:p>
            <a:r>
              <a:rPr lang="en-GB" sz="4000" b="1" dirty="0" smtClean="0"/>
              <a:t>Any Questions</a:t>
            </a:r>
            <a:endParaRPr lang="en-GB" sz="4000" b="1" dirty="0"/>
          </a:p>
        </p:txBody>
      </p:sp>
      <p:pic>
        <p:nvPicPr>
          <p:cNvPr id="3074" name="Picture 2" descr="C:\Users\realef91\AppData\Local\Microsoft\Windows\INetCache\IE\DXH6E2MK\1477199917841-YBCEOQH1WCH5SBSZAP6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449" y="3140968"/>
            <a:ext cx="5761640" cy="200937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ealef91\AppData\Local\Microsoft\Windows\INetCache\IE\8DJM7V3M\question-mark-1421013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16216" y="116632"/>
            <a:ext cx="2028236" cy="210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845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1124744"/>
            <a:ext cx="8640960" cy="5632311"/>
          </a:xfrm>
          <a:prstGeom prst="rect">
            <a:avLst/>
          </a:prstGeom>
          <a:noFill/>
        </p:spPr>
        <p:txBody>
          <a:bodyPr wrap="square" rtlCol="0">
            <a:spAutoFit/>
          </a:bodyPr>
          <a:lstStyle/>
          <a:p>
            <a:pPr marL="342900" indent="-342900">
              <a:buFont typeface="+mj-lt"/>
              <a:buAutoNum type="arabicPeriod"/>
            </a:pPr>
            <a:r>
              <a:rPr lang="en-GB" dirty="0" smtClean="0"/>
              <a:t>GSF – Further information – Evidence </a:t>
            </a:r>
            <a:r>
              <a:rPr lang="en-GB" dirty="0"/>
              <a:t>that GSF helps reduce hospitalisation in all settings (admissions, hospital deaths, hospital bed days, rapid discharges home, re-admissions </a:t>
            </a:r>
            <a:r>
              <a:rPr lang="en-GB" dirty="0" err="1"/>
              <a:t>etc</a:t>
            </a:r>
            <a:r>
              <a:rPr lang="en-GB" dirty="0"/>
              <a:t>). </a:t>
            </a:r>
            <a:r>
              <a:rPr lang="en-GB" dirty="0" smtClean="0">
                <a:hlinkClick r:id="rId2"/>
              </a:rPr>
              <a:t>http</a:t>
            </a:r>
            <a:r>
              <a:rPr lang="en-GB" dirty="0">
                <a:hlinkClick r:id="rId2"/>
              </a:rPr>
              <a:t>://www.goldstandardsframework.org.uk/cd-content/uploads/files/3%20%20%20Evidence%20%20vs%203%20that%20use%20of%20GSF%20reduces%20hosiptalisation(1).</a:t>
            </a:r>
            <a:r>
              <a:rPr lang="en-GB" dirty="0" smtClean="0">
                <a:hlinkClick r:id="rId2"/>
              </a:rPr>
              <a:t>pdf</a:t>
            </a:r>
            <a:r>
              <a:rPr lang="en-GB" dirty="0" smtClean="0"/>
              <a:t> </a:t>
            </a:r>
            <a:endParaRPr lang="en-GB" dirty="0"/>
          </a:p>
          <a:p>
            <a:pPr marL="342900" indent="-342900">
              <a:buFont typeface="+mj-lt"/>
              <a:buAutoNum type="arabicPeriod"/>
            </a:pPr>
            <a:r>
              <a:rPr lang="en-GB" dirty="0" smtClean="0"/>
              <a:t>Link to GSF virtual learning zone : </a:t>
            </a:r>
            <a:r>
              <a:rPr lang="en-GB" dirty="0" smtClean="0">
                <a:hlinkClick r:id="rId3"/>
              </a:rPr>
              <a:t>http</a:t>
            </a:r>
            <a:r>
              <a:rPr lang="en-GB" dirty="0">
                <a:hlinkClick r:id="rId3"/>
              </a:rPr>
              <a:t>://www.gsflearning.co.uk</a:t>
            </a:r>
            <a:r>
              <a:rPr lang="en-GB" dirty="0" smtClean="0">
                <a:hlinkClick r:id="rId3"/>
              </a:rPr>
              <a:t>/</a:t>
            </a:r>
            <a:endParaRPr lang="en-GB" dirty="0" smtClean="0"/>
          </a:p>
          <a:p>
            <a:pPr marL="342900" indent="-342900">
              <a:buFont typeface="+mj-lt"/>
              <a:buAutoNum type="arabicPeriod"/>
            </a:pPr>
            <a:r>
              <a:rPr lang="en-GB" dirty="0" err="1" smtClean="0"/>
              <a:t>Meaney</a:t>
            </a:r>
            <a:r>
              <a:rPr lang="en-GB" dirty="0" smtClean="0"/>
              <a:t> </a:t>
            </a:r>
            <a:r>
              <a:rPr lang="en-GB" dirty="0"/>
              <a:t>PA et al.  Rhythms and outcomes of adult in-hospital cardiac arrest.  </a:t>
            </a:r>
            <a:r>
              <a:rPr lang="en-GB" dirty="0" err="1"/>
              <a:t>Crit</a:t>
            </a:r>
            <a:r>
              <a:rPr lang="en-GB" dirty="0"/>
              <a:t> Care Med 2010; 38(1):101-8</a:t>
            </a:r>
            <a:r>
              <a:rPr lang="en-GB" dirty="0" smtClean="0"/>
              <a:t>.</a:t>
            </a:r>
            <a:endParaRPr lang="en-GB" dirty="0"/>
          </a:p>
          <a:p>
            <a:pPr marL="342900" indent="-342900">
              <a:buFont typeface="+mj-lt"/>
              <a:buAutoNum type="arabicPeriod"/>
            </a:pPr>
            <a:r>
              <a:rPr lang="en-GB" dirty="0" smtClean="0"/>
              <a:t>Perkins </a:t>
            </a:r>
            <a:r>
              <a:rPr lang="en-GB" dirty="0"/>
              <a:t>GD, Cooke MW.  Variability in cardiac arrest survival: the NHS Ambulance Service Quality Indicators.  </a:t>
            </a:r>
            <a:r>
              <a:rPr lang="en-GB" dirty="0" err="1"/>
              <a:t>Emerg</a:t>
            </a:r>
            <a:r>
              <a:rPr lang="en-GB" dirty="0"/>
              <a:t> Med J 2012; 29(1):3-5</a:t>
            </a:r>
            <a:r>
              <a:rPr lang="en-GB" dirty="0" smtClean="0"/>
              <a:t>.</a:t>
            </a:r>
          </a:p>
          <a:p>
            <a:pPr marL="342900" indent="-342900">
              <a:buFont typeface="+mj-lt"/>
              <a:buAutoNum type="arabicPeriod"/>
            </a:pPr>
            <a:r>
              <a:rPr lang="en-GB" dirty="0" smtClean="0"/>
              <a:t>Lightning Learning: GREAT Palliative Discharge – East Midlands Emergency Medicine Educational Media.  </a:t>
            </a:r>
            <a:r>
              <a:rPr lang="en-GB" dirty="0">
                <a:hlinkClick r:id="rId4"/>
              </a:rPr>
              <a:t>https://static1.squarespace.com/static/546e1217e4b093626abfbae7/t/5e21ef74ea165940539e1743/1579282296548/Lightning+Learning+-+GREAT+Palliative+Discharge+%</a:t>
            </a:r>
            <a:r>
              <a:rPr lang="en-GB" dirty="0" smtClean="0">
                <a:hlinkClick r:id="rId4"/>
              </a:rPr>
              <a:t>28v1.1%29.pdf</a:t>
            </a:r>
            <a:r>
              <a:rPr lang="en-GB" dirty="0" smtClean="0"/>
              <a:t> </a:t>
            </a:r>
          </a:p>
          <a:p>
            <a:pPr marL="342900" indent="-342900">
              <a:buFont typeface="+mj-lt"/>
              <a:buAutoNum type="arabicPeriod"/>
            </a:pPr>
            <a:endParaRPr lang="en-GB" dirty="0"/>
          </a:p>
          <a:p>
            <a:pPr marL="342900" indent="-342900">
              <a:buFont typeface="+mj-lt"/>
              <a:buAutoNum type="arabicPeriod"/>
            </a:pPr>
            <a:endParaRPr lang="en-GB" dirty="0" smtClean="0"/>
          </a:p>
          <a:p>
            <a:endParaRPr lang="en-GB" dirty="0"/>
          </a:p>
          <a:p>
            <a:endParaRPr lang="en-GB" dirty="0" smtClean="0"/>
          </a:p>
          <a:p>
            <a:endParaRPr lang="en-GB" dirty="0"/>
          </a:p>
        </p:txBody>
      </p:sp>
      <p:sp>
        <p:nvSpPr>
          <p:cNvPr id="2" name="TextBox 1"/>
          <p:cNvSpPr txBox="1"/>
          <p:nvPr/>
        </p:nvSpPr>
        <p:spPr>
          <a:xfrm>
            <a:off x="467544" y="521726"/>
            <a:ext cx="6372673" cy="369332"/>
          </a:xfrm>
          <a:prstGeom prst="rect">
            <a:avLst/>
          </a:prstGeom>
          <a:noFill/>
        </p:spPr>
        <p:txBody>
          <a:bodyPr wrap="square" rtlCol="0">
            <a:spAutoFit/>
          </a:bodyPr>
          <a:lstStyle/>
          <a:p>
            <a:r>
              <a:rPr lang="en-GB" u="sng" dirty="0" smtClean="0"/>
              <a:t>References</a:t>
            </a:r>
            <a:endParaRPr lang="en-GB" u="sng" dirty="0"/>
          </a:p>
        </p:txBody>
      </p:sp>
    </p:spTree>
    <p:extLst>
      <p:ext uri="{BB962C8B-B14F-4D97-AF65-F5344CB8AC3E}">
        <p14:creationId xmlns:p14="http://schemas.microsoft.com/office/powerpoint/2010/main" val="980707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0142"/>
            <a:ext cx="4680520" cy="1000743"/>
          </a:xfrm>
        </p:spPr>
        <p:txBody>
          <a:bodyPr>
            <a:normAutofit/>
          </a:bodyPr>
          <a:lstStyle/>
          <a:p>
            <a:r>
              <a:rPr lang="en-GB" sz="2800" b="1" dirty="0" smtClean="0"/>
              <a:t>The Dudley Group - 2017</a:t>
            </a:r>
            <a:endParaRPr lang="en-GB" sz="2800" b="1"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020" y="1412776"/>
            <a:ext cx="6122116" cy="4363566"/>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1146" y="116632"/>
            <a:ext cx="2291986" cy="2174978"/>
          </a:xfrm>
          <a:prstGeom prst="rect">
            <a:avLst/>
          </a:prstGeom>
        </p:spPr>
      </p:pic>
      <p:sp>
        <p:nvSpPr>
          <p:cNvPr id="6" name="TextBox 5"/>
          <p:cNvSpPr txBox="1"/>
          <p:nvPr/>
        </p:nvSpPr>
        <p:spPr>
          <a:xfrm>
            <a:off x="6732241" y="2504702"/>
            <a:ext cx="2304256" cy="2585323"/>
          </a:xfrm>
          <a:prstGeom prst="rect">
            <a:avLst/>
          </a:prstGeom>
          <a:noFill/>
        </p:spPr>
        <p:txBody>
          <a:bodyPr wrap="square" rtlCol="0">
            <a:spAutoFit/>
          </a:bodyPr>
          <a:lstStyle/>
          <a:p>
            <a:r>
              <a:rPr lang="en-GB" dirty="0" smtClean="0"/>
              <a:t>We liaised with </a:t>
            </a:r>
            <a:r>
              <a:rPr lang="it-IT" dirty="0"/>
              <a:t>Dr Richard </a:t>
            </a:r>
            <a:r>
              <a:rPr lang="it-IT" dirty="0" smtClean="0"/>
              <a:t>Alleyne,</a:t>
            </a:r>
            <a:endParaRPr lang="it-IT" dirty="0"/>
          </a:p>
          <a:p>
            <a:r>
              <a:rPr lang="it-IT" dirty="0"/>
              <a:t>Consultant in Palliative </a:t>
            </a:r>
            <a:r>
              <a:rPr lang="it-IT" dirty="0" smtClean="0"/>
              <a:t>Medicine.  </a:t>
            </a:r>
            <a:r>
              <a:rPr lang="it-IT" dirty="0"/>
              <a:t>Dudley Group </a:t>
            </a:r>
            <a:r>
              <a:rPr lang="it-IT" dirty="0" smtClean="0"/>
              <a:t>NHSFT. He was very happy for us to use and create our own version of the poster. </a:t>
            </a:r>
            <a:endParaRPr lang="en-GB" dirty="0"/>
          </a:p>
        </p:txBody>
      </p:sp>
    </p:spTree>
    <p:extLst>
      <p:ext uri="{BB962C8B-B14F-4D97-AF65-F5344CB8AC3E}">
        <p14:creationId xmlns:p14="http://schemas.microsoft.com/office/powerpoint/2010/main" val="167769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26" y="116632"/>
            <a:ext cx="8229600" cy="676116"/>
          </a:xfrm>
        </p:spPr>
        <p:txBody>
          <a:bodyPr>
            <a:normAutofit/>
          </a:bodyPr>
          <a:lstStyle/>
          <a:p>
            <a:r>
              <a:rPr lang="en-GB" sz="2800" b="1" dirty="0" smtClean="0"/>
              <a:t>East Midlands Emergency Medicine Educational Media </a:t>
            </a:r>
            <a:endParaRPr lang="en-GB" sz="2800" b="1" dirty="0"/>
          </a:p>
        </p:txBody>
      </p:sp>
      <p:sp>
        <p:nvSpPr>
          <p:cNvPr id="3" name="Content Placeholder 2"/>
          <p:cNvSpPr>
            <a:spLocks noGrp="1"/>
          </p:cNvSpPr>
          <p:nvPr>
            <p:ph idx="1"/>
          </p:nvPr>
        </p:nvSpPr>
        <p:spPr>
          <a:xfrm>
            <a:off x="539552" y="5301208"/>
            <a:ext cx="8352927" cy="1296144"/>
          </a:xfrm>
        </p:spPr>
        <p:txBody>
          <a:bodyPr>
            <a:normAutofit fontScale="70000" lnSpcReduction="20000"/>
          </a:bodyPr>
          <a:lstStyle/>
          <a:p>
            <a:r>
              <a:rPr lang="en-GB" dirty="0" smtClean="0"/>
              <a:t>East Midlands Hospitals recently created a Lightening Learning Package : GREAT Palliative Discharge. </a:t>
            </a:r>
          </a:p>
          <a:p>
            <a:r>
              <a:rPr lang="en-GB" dirty="0">
                <a:hlinkClick r:id="rId2"/>
              </a:rPr>
              <a:t>https://</a:t>
            </a:r>
            <a:r>
              <a:rPr lang="en-GB" dirty="0" smtClean="0">
                <a:hlinkClick r:id="rId2"/>
              </a:rPr>
              <a:t>em3.org.uk/foamed/11/3/2019/lightning-learning-great-palliative-discharge</a:t>
            </a:r>
            <a:endParaRPr lang="en-GB" dirty="0" smtClean="0"/>
          </a:p>
          <a:p>
            <a:endParaRPr lang="en-GB"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274" y="908720"/>
            <a:ext cx="6336704" cy="4384610"/>
          </a:xfrm>
          <a:prstGeom prst="rect">
            <a:avLst/>
          </a:prstGeom>
        </p:spPr>
      </p:pic>
    </p:spTree>
    <p:extLst>
      <p:ext uri="{BB962C8B-B14F-4D97-AF65-F5344CB8AC3E}">
        <p14:creationId xmlns:p14="http://schemas.microsoft.com/office/powerpoint/2010/main" val="3786361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36589"/>
            <a:ext cx="8640960" cy="830997"/>
          </a:xfrm>
          <a:prstGeom prst="rect">
            <a:avLst/>
          </a:prstGeom>
          <a:noFill/>
        </p:spPr>
        <p:txBody>
          <a:bodyPr wrap="square" rtlCol="0">
            <a:spAutoFit/>
          </a:bodyPr>
          <a:lstStyle/>
          <a:p>
            <a:r>
              <a:rPr lang="en-GB" sz="2400" b="1" dirty="0" smtClean="0"/>
              <a:t>UHNM Palliative Care Team Final Design in conjunction with UHNM Charity 2019/2020</a:t>
            </a:r>
            <a:endParaRPr lang="en-GB" sz="2400" b="1"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995506"/>
            <a:ext cx="8208912" cy="5612996"/>
          </a:xfrm>
          <a:prstGeom prst="rect">
            <a:avLst/>
          </a:prstGeom>
        </p:spPr>
      </p:pic>
    </p:spTree>
    <p:extLst>
      <p:ext uri="{BB962C8B-B14F-4D97-AF65-F5344CB8AC3E}">
        <p14:creationId xmlns:p14="http://schemas.microsoft.com/office/powerpoint/2010/main" val="2473960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9512" y="726594"/>
            <a:ext cx="8373380" cy="5688632"/>
          </a:xfrm>
        </p:spPr>
        <p:txBody>
          <a:bodyPr>
            <a:noAutofit/>
          </a:bodyPr>
          <a:lstStyle/>
          <a:p>
            <a:r>
              <a:rPr lang="en-GB" sz="1800" dirty="0" smtClean="0"/>
              <a:t>Often a change in the patient’s trajectory of their illness and hospital admissions can indicate that the patient maybe entering the last 12 months of their life.</a:t>
            </a:r>
          </a:p>
          <a:p>
            <a:endParaRPr lang="en-GB" sz="1800" dirty="0" smtClean="0"/>
          </a:p>
          <a:p>
            <a:r>
              <a:rPr lang="en-GB" sz="1800" dirty="0" smtClean="0"/>
              <a:t> </a:t>
            </a:r>
            <a:r>
              <a:rPr lang="en-GB" sz="1800" b="1" dirty="0" smtClean="0"/>
              <a:t>1 in 3 patients admitted as an emergency will die within 12 months of admission or discharge</a:t>
            </a:r>
            <a:r>
              <a:rPr lang="en-GB" sz="1800" dirty="0"/>
              <a:t>. </a:t>
            </a:r>
            <a:r>
              <a:rPr lang="en-GB" sz="1800" b="1" dirty="0" smtClean="0"/>
              <a:t>Many </a:t>
            </a:r>
            <a:r>
              <a:rPr lang="en-GB" sz="1800" b="1" dirty="0"/>
              <a:t>patients have frequent contact with hospital services in their last year of life. </a:t>
            </a:r>
            <a:endParaRPr lang="en-GB" sz="1800" b="1" dirty="0" smtClean="0"/>
          </a:p>
          <a:p>
            <a:endParaRPr lang="en-GB" sz="1800" dirty="0" smtClean="0"/>
          </a:p>
          <a:p>
            <a:r>
              <a:rPr lang="en-GB" sz="1800" dirty="0" smtClean="0"/>
              <a:t>Important </a:t>
            </a:r>
            <a:r>
              <a:rPr lang="en-GB" sz="1800" dirty="0"/>
              <a:t>conversations which take place in hospital are infrequently shared with community </a:t>
            </a:r>
            <a:r>
              <a:rPr lang="en-GB" sz="1800" dirty="0" smtClean="0"/>
              <a:t>services.</a:t>
            </a:r>
          </a:p>
          <a:p>
            <a:endParaRPr lang="en-GB" sz="1800" dirty="0" smtClean="0"/>
          </a:p>
          <a:p>
            <a:r>
              <a:rPr lang="en-GB" sz="1800" dirty="0" smtClean="0"/>
              <a:t>Often patients are seen by the hospital palliative care team in the last days of their lives, when they are too poorly to communicate what their wishes would have been at that time. </a:t>
            </a:r>
          </a:p>
          <a:p>
            <a:endParaRPr lang="en-GB" sz="1800" dirty="0" smtClean="0"/>
          </a:p>
          <a:p>
            <a:r>
              <a:rPr lang="en-GB" sz="1800" dirty="0" smtClean="0"/>
              <a:t>Issues in the community and at emergency portals with poor information about previous conversations/patients wishes for plan of care in last 12 months of life. </a:t>
            </a:r>
            <a:endParaRPr lang="en-GB" sz="1800" dirty="0"/>
          </a:p>
        </p:txBody>
      </p:sp>
      <p:sp>
        <p:nvSpPr>
          <p:cNvPr id="2" name="TextBox 1"/>
          <p:cNvSpPr txBox="1"/>
          <p:nvPr/>
        </p:nvSpPr>
        <p:spPr>
          <a:xfrm>
            <a:off x="1763688" y="141818"/>
            <a:ext cx="5760640" cy="523220"/>
          </a:xfrm>
          <a:prstGeom prst="rect">
            <a:avLst/>
          </a:prstGeom>
          <a:noFill/>
        </p:spPr>
        <p:txBody>
          <a:bodyPr wrap="square" rtlCol="0">
            <a:spAutoFit/>
          </a:bodyPr>
          <a:lstStyle/>
          <a:p>
            <a:r>
              <a:rPr lang="en-GB" sz="2800" b="1" dirty="0" smtClean="0"/>
              <a:t>Why is this GREAT important? </a:t>
            </a:r>
            <a:endParaRPr lang="en-GB" sz="2800" b="1" dirty="0"/>
          </a:p>
        </p:txBody>
      </p:sp>
    </p:spTree>
    <p:extLst>
      <p:ext uri="{BB962C8B-B14F-4D97-AF65-F5344CB8AC3E}">
        <p14:creationId xmlns:p14="http://schemas.microsoft.com/office/powerpoint/2010/main" val="217413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16632"/>
            <a:ext cx="6480720" cy="874871"/>
          </a:xfrm>
        </p:spPr>
        <p:txBody>
          <a:bodyPr>
            <a:normAutofit/>
          </a:bodyPr>
          <a:lstStyle/>
          <a:p>
            <a:r>
              <a:rPr lang="en-GB" sz="2800" b="1" dirty="0" smtClean="0"/>
              <a:t>Trial of G.R.E.AT at UHNM</a:t>
            </a:r>
            <a:endParaRPr lang="en-GB" sz="2800" b="1" dirty="0"/>
          </a:p>
        </p:txBody>
      </p:sp>
      <p:sp>
        <p:nvSpPr>
          <p:cNvPr id="3" name="Content Placeholder 2"/>
          <p:cNvSpPr>
            <a:spLocks noGrp="1"/>
          </p:cNvSpPr>
          <p:nvPr>
            <p:ph idx="1"/>
          </p:nvPr>
        </p:nvSpPr>
        <p:spPr>
          <a:xfrm>
            <a:off x="395536" y="1268760"/>
            <a:ext cx="8640960" cy="5112568"/>
          </a:xfrm>
        </p:spPr>
        <p:txBody>
          <a:bodyPr>
            <a:normAutofit/>
          </a:bodyPr>
          <a:lstStyle/>
          <a:p>
            <a:r>
              <a:rPr lang="en-GB" sz="2400" dirty="0"/>
              <a:t>15/05/19 – 15/06/2019- Acronym poster in its infancy piloted on respiratory wards </a:t>
            </a:r>
            <a:r>
              <a:rPr lang="en-GB" sz="2400" dirty="0" smtClean="0"/>
              <a:t>222 and 12 County</a:t>
            </a:r>
          </a:p>
          <a:p>
            <a:endParaRPr lang="en-GB" sz="2000" dirty="0" smtClean="0"/>
          </a:p>
          <a:p>
            <a:pPr marL="0" indent="0">
              <a:buNone/>
            </a:pPr>
            <a:r>
              <a:rPr lang="en-GB" sz="2400" dirty="0" smtClean="0"/>
              <a:t>Suggestions/Feedback from clinicians:</a:t>
            </a:r>
            <a:endParaRPr lang="en-GB" sz="2400" dirty="0"/>
          </a:p>
          <a:p>
            <a:r>
              <a:rPr lang="en-GB" sz="2400" dirty="0" smtClean="0"/>
              <a:t>Communicate </a:t>
            </a:r>
            <a:r>
              <a:rPr lang="en-GB" sz="2400" dirty="0"/>
              <a:t>GREAT to community colleagues (on rolling out trust wide) </a:t>
            </a:r>
            <a:r>
              <a:rPr lang="en-GB" sz="2400" dirty="0" err="1" smtClean="0"/>
              <a:t>ie</a:t>
            </a:r>
            <a:r>
              <a:rPr lang="en-GB" sz="2400" dirty="0"/>
              <a:t>: </a:t>
            </a:r>
            <a:r>
              <a:rPr lang="en-GB" sz="2400" dirty="0" smtClean="0"/>
              <a:t>CCGs</a:t>
            </a:r>
            <a:r>
              <a:rPr lang="en-GB" sz="2400" dirty="0"/>
              <a:t>, GP networks, </a:t>
            </a:r>
            <a:r>
              <a:rPr lang="en-GB" sz="2400" dirty="0" smtClean="0"/>
              <a:t>Nursing Homes</a:t>
            </a:r>
            <a:r>
              <a:rPr lang="en-GB" sz="2400" dirty="0"/>
              <a:t>. </a:t>
            </a:r>
          </a:p>
          <a:p>
            <a:r>
              <a:rPr lang="en-GB" sz="2400" dirty="0" smtClean="0"/>
              <a:t>Whether </a:t>
            </a:r>
            <a:r>
              <a:rPr lang="en-GB" sz="2400" dirty="0"/>
              <a:t>a GREAT alert could be added to </a:t>
            </a:r>
            <a:r>
              <a:rPr lang="en-GB" sz="2400" dirty="0" err="1" smtClean="0"/>
              <a:t>i</a:t>
            </a:r>
            <a:r>
              <a:rPr lang="en-GB" sz="2400" dirty="0" smtClean="0"/>
              <a:t>-portal </a:t>
            </a:r>
            <a:r>
              <a:rPr lang="en-GB" sz="2400" dirty="0"/>
              <a:t>which could then be accessed by emergency portals</a:t>
            </a:r>
            <a:r>
              <a:rPr lang="en-GB" sz="2400" dirty="0" smtClean="0"/>
              <a:t>.</a:t>
            </a:r>
          </a:p>
          <a:p>
            <a:r>
              <a:rPr lang="en-GB" sz="2400" dirty="0" smtClean="0"/>
              <a:t>Whether GREAT could have a tab on e-discharge letters</a:t>
            </a:r>
            <a:endParaRPr lang="en-GB" sz="2400" dirty="0"/>
          </a:p>
          <a:p>
            <a:r>
              <a:rPr lang="en-GB" sz="2400" dirty="0" smtClean="0"/>
              <a:t>Ideas </a:t>
            </a:r>
            <a:r>
              <a:rPr lang="en-GB" sz="2400" dirty="0"/>
              <a:t>for </a:t>
            </a:r>
            <a:r>
              <a:rPr lang="en-GB" sz="2400" dirty="0" smtClean="0"/>
              <a:t>future audits: </a:t>
            </a:r>
            <a:r>
              <a:rPr lang="en-GB" sz="2400" dirty="0"/>
              <a:t>reduction in admissions, reviewing prognosticating.</a:t>
            </a:r>
          </a:p>
          <a:p>
            <a:endParaRPr lang="en-GB" dirty="0"/>
          </a:p>
        </p:txBody>
      </p:sp>
    </p:spTree>
    <p:extLst>
      <p:ext uri="{BB962C8B-B14F-4D97-AF65-F5344CB8AC3E}">
        <p14:creationId xmlns:p14="http://schemas.microsoft.com/office/powerpoint/2010/main" val="127206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472"/>
            <a:ext cx="8229600" cy="1143000"/>
          </a:xfrm>
        </p:spPr>
        <p:txBody>
          <a:bodyPr>
            <a:normAutofit/>
          </a:bodyPr>
          <a:lstStyle/>
          <a:p>
            <a:r>
              <a:rPr lang="en-GB" dirty="0" smtClean="0"/>
              <a:t> </a:t>
            </a:r>
            <a:r>
              <a:rPr lang="en-GB" sz="2800" b="1" dirty="0" smtClean="0"/>
              <a:t>UHNM Palliative Care December 2019 Audit</a:t>
            </a:r>
            <a:endParaRPr lang="en-GB" sz="2800" b="1" dirty="0"/>
          </a:p>
        </p:txBody>
      </p:sp>
      <p:sp>
        <p:nvSpPr>
          <p:cNvPr id="3" name="Content Placeholder 2"/>
          <p:cNvSpPr>
            <a:spLocks noGrp="1"/>
          </p:cNvSpPr>
          <p:nvPr>
            <p:ph idx="1"/>
          </p:nvPr>
        </p:nvSpPr>
        <p:spPr>
          <a:xfrm>
            <a:off x="521005" y="1124744"/>
            <a:ext cx="8229600" cy="3701008"/>
          </a:xfrm>
        </p:spPr>
        <p:txBody>
          <a:bodyPr>
            <a:normAutofit fontScale="70000" lnSpcReduction="20000"/>
          </a:bodyPr>
          <a:lstStyle/>
          <a:p>
            <a:pPr marL="0" indent="0">
              <a:buNone/>
            </a:pPr>
            <a:r>
              <a:rPr lang="en-GB" dirty="0" smtClean="0">
                <a:solidFill>
                  <a:srgbClr val="FF0000"/>
                </a:solidFill>
              </a:rPr>
              <a:t>July 2019 </a:t>
            </a:r>
            <a:r>
              <a:rPr lang="en-GB" dirty="0" smtClean="0"/>
              <a:t>– </a:t>
            </a:r>
            <a:r>
              <a:rPr lang="en-GB" dirty="0">
                <a:solidFill>
                  <a:srgbClr val="FF0000"/>
                </a:solidFill>
              </a:rPr>
              <a:t>50</a:t>
            </a:r>
            <a:r>
              <a:rPr lang="en-GB" dirty="0"/>
              <a:t> </a:t>
            </a:r>
            <a:r>
              <a:rPr lang="en-GB" dirty="0" smtClean="0"/>
              <a:t>patients’ </a:t>
            </a:r>
            <a:r>
              <a:rPr lang="en-GB" dirty="0"/>
              <a:t>notes </a:t>
            </a:r>
            <a:r>
              <a:rPr lang="en-GB" dirty="0" smtClean="0"/>
              <a:t>reviewed from 1 weeks MDT list</a:t>
            </a:r>
          </a:p>
          <a:p>
            <a:pPr marL="0" indent="0">
              <a:buNone/>
            </a:pPr>
            <a:endParaRPr lang="en-GB" dirty="0" smtClean="0"/>
          </a:p>
          <a:p>
            <a:pPr marL="0" indent="0">
              <a:buNone/>
            </a:pPr>
            <a:r>
              <a:rPr lang="en-GB" dirty="0" smtClean="0">
                <a:solidFill>
                  <a:srgbClr val="FF0000"/>
                </a:solidFill>
              </a:rPr>
              <a:t>27</a:t>
            </a:r>
            <a:r>
              <a:rPr lang="en-GB" dirty="0" smtClean="0"/>
              <a:t> patients at point of referral died in hospital. </a:t>
            </a:r>
          </a:p>
          <a:p>
            <a:pPr marL="0" indent="0">
              <a:buNone/>
            </a:pPr>
            <a:r>
              <a:rPr lang="en-GB" sz="2900" dirty="0" smtClean="0"/>
              <a:t>(This is comparative to our other mini audits demonstrating </a:t>
            </a:r>
            <a:r>
              <a:rPr lang="en-GB" sz="2900" dirty="0"/>
              <a:t>that almost 60% of patients died within 3 days of referral and 75 % within 7 </a:t>
            </a:r>
            <a:r>
              <a:rPr lang="en-GB" sz="2900" dirty="0" smtClean="0"/>
              <a:t>days).</a:t>
            </a:r>
          </a:p>
          <a:p>
            <a:pPr marL="0" indent="0">
              <a:buNone/>
            </a:pPr>
            <a:endParaRPr lang="en-GB" sz="2900" dirty="0" smtClean="0"/>
          </a:p>
          <a:p>
            <a:pPr marL="0" indent="0">
              <a:buNone/>
            </a:pPr>
            <a:r>
              <a:rPr lang="en-GB" dirty="0" smtClean="0"/>
              <a:t>Out of the other </a:t>
            </a:r>
            <a:r>
              <a:rPr lang="en-GB" dirty="0" smtClean="0">
                <a:solidFill>
                  <a:srgbClr val="FF0000"/>
                </a:solidFill>
              </a:rPr>
              <a:t>23</a:t>
            </a:r>
            <a:r>
              <a:rPr lang="en-GB" dirty="0" smtClean="0"/>
              <a:t>: 						            </a:t>
            </a:r>
          </a:p>
          <a:p>
            <a:r>
              <a:rPr lang="en-GB" dirty="0" smtClean="0"/>
              <a:t>1 was non-palliative </a:t>
            </a:r>
          </a:p>
          <a:p>
            <a:r>
              <a:rPr lang="en-GB" dirty="0" smtClean="0"/>
              <a:t>2 were discharged continuing on active palliative treatment. (1 of whom had 3 further admissions and died in AMU)</a:t>
            </a:r>
          </a:p>
          <a:p>
            <a:r>
              <a:rPr lang="en-GB" dirty="0" smtClean="0"/>
              <a:t>3 were discharged to a hospice. </a:t>
            </a:r>
          </a:p>
          <a:p>
            <a:pPr marL="0" indent="0">
              <a:buNone/>
            </a:pPr>
            <a:endParaRPr lang="en-GB" dirty="0" smtClean="0"/>
          </a:p>
        </p:txBody>
      </p:sp>
      <p:sp>
        <p:nvSpPr>
          <p:cNvPr id="5" name="TextBox 4"/>
          <p:cNvSpPr txBox="1"/>
          <p:nvPr/>
        </p:nvSpPr>
        <p:spPr>
          <a:xfrm>
            <a:off x="599519" y="5157192"/>
            <a:ext cx="8136904" cy="923330"/>
          </a:xfrm>
          <a:prstGeom prst="rect">
            <a:avLst/>
          </a:prstGeom>
          <a:noFill/>
          <a:ln w="44450">
            <a:solidFill>
              <a:schemeClr val="accent2">
                <a:lumMod val="75000"/>
              </a:schemeClr>
            </a:solidFill>
          </a:ln>
        </p:spPr>
        <p:txBody>
          <a:bodyPr wrap="square" rtlCol="0">
            <a:spAutoFit/>
          </a:bodyPr>
          <a:lstStyle/>
          <a:p>
            <a:r>
              <a:rPr lang="en-GB" b="1" dirty="0" smtClean="0"/>
              <a:t>17 </a:t>
            </a:r>
            <a:r>
              <a:rPr lang="en-GB" b="1" dirty="0"/>
              <a:t>out of the 50 </a:t>
            </a:r>
            <a:r>
              <a:rPr lang="en-GB" dirty="0"/>
              <a:t>of that weeks MDT list of patients were identified as palliative fast track discharges to either Own Home or Nursing home. 1 of these 17 was a known high attendee and known to High Intensity Team. </a:t>
            </a:r>
          </a:p>
        </p:txBody>
      </p:sp>
    </p:spTree>
    <p:extLst>
      <p:ext uri="{BB962C8B-B14F-4D97-AF65-F5344CB8AC3E}">
        <p14:creationId xmlns:p14="http://schemas.microsoft.com/office/powerpoint/2010/main" val="645718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64096"/>
          </a:xfrm>
        </p:spPr>
        <p:txBody>
          <a:bodyPr>
            <a:normAutofit/>
          </a:bodyPr>
          <a:lstStyle/>
          <a:p>
            <a:r>
              <a:rPr lang="en-GB" sz="2800" b="1" dirty="0" smtClean="0"/>
              <a:t>Summary of Audit Findings</a:t>
            </a:r>
            <a:endParaRPr lang="en-GB" sz="2800" b="1" dirty="0"/>
          </a:p>
        </p:txBody>
      </p:sp>
      <p:sp>
        <p:nvSpPr>
          <p:cNvPr id="3" name="Content Placeholder 2"/>
          <p:cNvSpPr>
            <a:spLocks noGrp="1"/>
          </p:cNvSpPr>
          <p:nvPr>
            <p:ph idx="1"/>
          </p:nvPr>
        </p:nvSpPr>
        <p:spPr>
          <a:xfrm>
            <a:off x="467544" y="1052736"/>
            <a:ext cx="8229600" cy="5472608"/>
          </a:xfrm>
        </p:spPr>
        <p:txBody>
          <a:bodyPr>
            <a:normAutofit fontScale="62500" lnSpcReduction="20000"/>
          </a:bodyPr>
          <a:lstStyle/>
          <a:p>
            <a:pPr marL="0" indent="0">
              <a:buNone/>
            </a:pPr>
            <a:r>
              <a:rPr lang="en-GB" dirty="0" smtClean="0"/>
              <a:t>We reviewed the </a:t>
            </a:r>
            <a:r>
              <a:rPr lang="en-GB" b="1" dirty="0" smtClean="0">
                <a:solidFill>
                  <a:srgbClr val="FF0000"/>
                </a:solidFill>
              </a:rPr>
              <a:t>17</a:t>
            </a:r>
            <a:r>
              <a:rPr lang="en-GB" dirty="0" smtClean="0"/>
              <a:t> </a:t>
            </a:r>
            <a:r>
              <a:rPr lang="en-GB" dirty="0"/>
              <a:t>patients </a:t>
            </a:r>
            <a:r>
              <a:rPr lang="en-GB" dirty="0" smtClean="0"/>
              <a:t>who were identified as fast track  and audited their discharge letters. </a:t>
            </a:r>
          </a:p>
          <a:p>
            <a:pPr marL="0" indent="0">
              <a:buNone/>
            </a:pPr>
            <a:endParaRPr lang="en-GB" sz="3800" i="1" dirty="0" smtClean="0"/>
          </a:p>
          <a:p>
            <a:r>
              <a:rPr lang="en-GB" b="1" dirty="0" smtClean="0"/>
              <a:t>Anticipatory medications </a:t>
            </a:r>
            <a:r>
              <a:rPr lang="en-GB" dirty="0" smtClean="0"/>
              <a:t>-</a:t>
            </a:r>
            <a:r>
              <a:rPr lang="en-GB" dirty="0" smtClean="0">
                <a:solidFill>
                  <a:srgbClr val="FF0000"/>
                </a:solidFill>
              </a:rPr>
              <a:t> </a:t>
            </a:r>
            <a:r>
              <a:rPr lang="en-GB" b="1" dirty="0" smtClean="0">
                <a:solidFill>
                  <a:srgbClr val="FF0000"/>
                </a:solidFill>
              </a:rPr>
              <a:t>4</a:t>
            </a:r>
            <a:r>
              <a:rPr lang="en-GB" dirty="0" smtClean="0">
                <a:solidFill>
                  <a:srgbClr val="FF0000"/>
                </a:solidFill>
              </a:rPr>
              <a:t> </a:t>
            </a:r>
            <a:r>
              <a:rPr lang="en-GB" dirty="0"/>
              <a:t>had correctly listed anticipatory medications </a:t>
            </a:r>
            <a:r>
              <a:rPr lang="en-GB" dirty="0" smtClean="0"/>
              <a:t>. </a:t>
            </a:r>
            <a:r>
              <a:rPr lang="en-GB" b="1" dirty="0" smtClean="0">
                <a:solidFill>
                  <a:srgbClr val="FF0000"/>
                </a:solidFill>
              </a:rPr>
              <a:t>1</a:t>
            </a:r>
            <a:r>
              <a:rPr lang="en-GB" dirty="0">
                <a:solidFill>
                  <a:srgbClr val="FF0000"/>
                </a:solidFill>
              </a:rPr>
              <a:t> </a:t>
            </a:r>
            <a:r>
              <a:rPr lang="en-GB" dirty="0" smtClean="0"/>
              <a:t> had </a:t>
            </a:r>
            <a:r>
              <a:rPr lang="en-GB" dirty="0"/>
              <a:t>half the correct </a:t>
            </a:r>
            <a:r>
              <a:rPr lang="en-GB" dirty="0" smtClean="0"/>
              <a:t>medications. </a:t>
            </a:r>
            <a:r>
              <a:rPr lang="en-GB" b="1" dirty="0" smtClean="0">
                <a:solidFill>
                  <a:srgbClr val="FF0000"/>
                </a:solidFill>
              </a:rPr>
              <a:t>12</a:t>
            </a:r>
            <a:r>
              <a:rPr lang="en-GB" dirty="0" smtClean="0"/>
              <a:t>  </a:t>
            </a:r>
            <a:r>
              <a:rPr lang="en-GB" dirty="0"/>
              <a:t>as it appears on their discharge letter did not have anticipatory medications </a:t>
            </a:r>
            <a:r>
              <a:rPr lang="en-GB" dirty="0" smtClean="0"/>
              <a:t>prescribed.</a:t>
            </a:r>
          </a:p>
          <a:p>
            <a:endParaRPr lang="en-GB" dirty="0" smtClean="0"/>
          </a:p>
          <a:p>
            <a:r>
              <a:rPr lang="en-GB" b="1" dirty="0" smtClean="0"/>
              <a:t>Treatment Limitation Escalation plan </a:t>
            </a:r>
            <a:r>
              <a:rPr lang="en-GB" dirty="0"/>
              <a:t>- </a:t>
            </a:r>
            <a:r>
              <a:rPr lang="en-GB" b="1" dirty="0">
                <a:solidFill>
                  <a:srgbClr val="FF0000"/>
                </a:solidFill>
              </a:rPr>
              <a:t>8</a:t>
            </a:r>
            <a:r>
              <a:rPr lang="en-GB" dirty="0"/>
              <a:t> had a documented plan. </a:t>
            </a:r>
            <a:r>
              <a:rPr lang="en-GB" b="1" dirty="0">
                <a:solidFill>
                  <a:srgbClr val="FF0000"/>
                </a:solidFill>
              </a:rPr>
              <a:t>7</a:t>
            </a:r>
            <a:r>
              <a:rPr lang="en-GB" dirty="0"/>
              <a:t> had a half </a:t>
            </a:r>
            <a:r>
              <a:rPr lang="en-GB" dirty="0" smtClean="0"/>
              <a:t>plan, (essentially plan was unclear). </a:t>
            </a:r>
            <a:r>
              <a:rPr lang="en-GB" b="1" dirty="0" smtClean="0">
                <a:solidFill>
                  <a:srgbClr val="FF0000"/>
                </a:solidFill>
              </a:rPr>
              <a:t>5</a:t>
            </a:r>
            <a:r>
              <a:rPr lang="en-GB" dirty="0" smtClean="0"/>
              <a:t> </a:t>
            </a:r>
            <a:r>
              <a:rPr lang="en-GB" dirty="0"/>
              <a:t>had no plan of any description. </a:t>
            </a:r>
            <a:endParaRPr lang="en-GB" dirty="0" smtClean="0"/>
          </a:p>
          <a:p>
            <a:endParaRPr lang="en-GB" dirty="0" smtClean="0"/>
          </a:p>
          <a:p>
            <a:r>
              <a:rPr lang="en-GB" b="1" dirty="0" smtClean="0"/>
              <a:t>Had future hospital admission been discussed/documented? </a:t>
            </a:r>
            <a:r>
              <a:rPr lang="en-GB" dirty="0"/>
              <a:t>- For a fast track palliative discharge – </a:t>
            </a:r>
            <a:r>
              <a:rPr lang="en-GB" dirty="0" smtClean="0"/>
              <a:t>usually the patient is rapidly deteriorating and all </a:t>
            </a:r>
            <a:r>
              <a:rPr lang="en-GB" dirty="0"/>
              <a:t>of </a:t>
            </a:r>
            <a:r>
              <a:rPr lang="en-GB" dirty="0" smtClean="0"/>
              <a:t>these </a:t>
            </a:r>
            <a:r>
              <a:rPr lang="en-GB" dirty="0"/>
              <a:t>patients are likely identified </a:t>
            </a:r>
            <a:r>
              <a:rPr lang="en-GB" dirty="0" smtClean="0"/>
              <a:t>as not appropriate </a:t>
            </a:r>
            <a:r>
              <a:rPr lang="en-GB" dirty="0"/>
              <a:t>for hospital </a:t>
            </a:r>
            <a:r>
              <a:rPr lang="en-GB" dirty="0" smtClean="0"/>
              <a:t>       re-admission</a:t>
            </a:r>
            <a:r>
              <a:rPr lang="en-GB" dirty="0"/>
              <a:t>, with a estimated prognosis of less than 3 months.</a:t>
            </a:r>
          </a:p>
          <a:p>
            <a:pPr marL="0" indent="0">
              <a:buNone/>
            </a:pPr>
            <a:r>
              <a:rPr lang="en-GB" dirty="0" smtClean="0"/>
              <a:t>	- </a:t>
            </a:r>
            <a:r>
              <a:rPr lang="en-GB" b="1" dirty="0" smtClean="0">
                <a:solidFill>
                  <a:srgbClr val="FF0000"/>
                </a:solidFill>
              </a:rPr>
              <a:t>7</a:t>
            </a:r>
            <a:r>
              <a:rPr lang="en-GB" dirty="0" smtClean="0"/>
              <a:t> </a:t>
            </a:r>
            <a:r>
              <a:rPr lang="en-GB" dirty="0"/>
              <a:t>patients - this was clearly discussed and </a:t>
            </a:r>
            <a:r>
              <a:rPr lang="en-GB" dirty="0" smtClean="0"/>
              <a:t>documented. </a:t>
            </a:r>
            <a:endParaRPr lang="en-GB" dirty="0"/>
          </a:p>
          <a:p>
            <a:pPr marL="0" indent="0">
              <a:buNone/>
            </a:pPr>
            <a:r>
              <a:rPr lang="en-GB" dirty="0" smtClean="0"/>
              <a:t>	- </a:t>
            </a:r>
            <a:r>
              <a:rPr lang="en-GB" b="1" dirty="0" smtClean="0">
                <a:solidFill>
                  <a:srgbClr val="FF0000"/>
                </a:solidFill>
              </a:rPr>
              <a:t>9</a:t>
            </a:r>
            <a:r>
              <a:rPr lang="en-GB" dirty="0" smtClean="0"/>
              <a:t> </a:t>
            </a:r>
            <a:r>
              <a:rPr lang="en-GB" dirty="0"/>
              <a:t>patients - were unclear. </a:t>
            </a:r>
          </a:p>
          <a:p>
            <a:pPr marL="0" indent="0">
              <a:buNone/>
            </a:pPr>
            <a:r>
              <a:rPr lang="en-GB" dirty="0" smtClean="0"/>
              <a:t>	- </a:t>
            </a:r>
            <a:r>
              <a:rPr lang="en-GB" b="1" dirty="0" smtClean="0">
                <a:solidFill>
                  <a:srgbClr val="FF0000"/>
                </a:solidFill>
              </a:rPr>
              <a:t>1</a:t>
            </a:r>
            <a:r>
              <a:rPr lang="en-GB" dirty="0" smtClean="0"/>
              <a:t> </a:t>
            </a:r>
            <a:r>
              <a:rPr lang="en-GB" dirty="0"/>
              <a:t>patient  </a:t>
            </a:r>
            <a:r>
              <a:rPr lang="en-GB" dirty="0" smtClean="0"/>
              <a:t>- was </a:t>
            </a:r>
            <a:r>
              <a:rPr lang="en-GB" dirty="0"/>
              <a:t>for on-going palliative oncology </a:t>
            </a:r>
            <a:r>
              <a:rPr lang="en-GB" dirty="0" smtClean="0"/>
              <a:t>follow up. </a:t>
            </a:r>
            <a:endParaRPr lang="en-GB" dirty="0"/>
          </a:p>
          <a:p>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4093972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1920</TotalTime>
  <Words>2235</Words>
  <Application>Microsoft Office PowerPoint</Application>
  <PresentationFormat>On-screen Show (4:3)</PresentationFormat>
  <Paragraphs>208</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Coming soon to e-Discharge Letters</vt:lpstr>
      <vt:lpstr>The idea for GREAT</vt:lpstr>
      <vt:lpstr>The Dudley Group - 2017</vt:lpstr>
      <vt:lpstr>East Midlands Emergency Medicine Educational Media </vt:lpstr>
      <vt:lpstr>PowerPoint Presentation</vt:lpstr>
      <vt:lpstr>PowerPoint Presentation</vt:lpstr>
      <vt:lpstr>Trial of G.R.E.AT at UHNM</vt:lpstr>
      <vt:lpstr> UHNM Palliative Care December 2019 Audit</vt:lpstr>
      <vt:lpstr>Summary of Audit Findings</vt:lpstr>
      <vt:lpstr>Summary of Audit Findings</vt:lpstr>
      <vt:lpstr>We also reviewed discharge letters and hospital admissions for the 27 patients who died at point of referral. </vt:lpstr>
      <vt:lpstr>Patient case study 76yr old lady</vt:lpstr>
      <vt:lpstr>Previous e-Discharge letter (June 2019)</vt:lpstr>
      <vt:lpstr>PowerPoint Presentation</vt:lpstr>
      <vt:lpstr>Patient case study – 76yr old lady</vt:lpstr>
      <vt:lpstr>Information now included on discharge letters. </vt:lpstr>
      <vt:lpstr>Information now included on discharge letters. </vt:lpstr>
      <vt:lpstr>Information now included on discharge letters. </vt:lpstr>
      <vt:lpstr>Information now included on discharge letters. </vt:lpstr>
      <vt:lpstr>Information now included on discharge letters. </vt:lpstr>
      <vt:lpstr>To summarise – changes to e-discharge letters</vt:lpstr>
      <vt:lpstr>What we hope to achieve for palliative patients at UHNM</vt:lpstr>
      <vt:lpstr>What are we currently doing…</vt:lpstr>
      <vt:lpstr>PowerPoint Presentation</vt:lpstr>
      <vt:lpstr>How do we plan to evaluate this project?</vt:lpstr>
      <vt:lpstr>Other projects alongside the GREAT project - ReSPECT</vt:lpstr>
      <vt:lpstr>PowerPoint Presentation</vt:lpstr>
      <vt:lpstr>Any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 coming soon to                e-Discharge Letters</dc:title>
  <dc:creator>Read, Fiona (RJE) UHNM</dc:creator>
  <cp:lastModifiedBy>realef91</cp:lastModifiedBy>
  <cp:revision>116</cp:revision>
  <dcterms:created xsi:type="dcterms:W3CDTF">2019-11-06T13:38:42Z</dcterms:created>
  <dcterms:modified xsi:type="dcterms:W3CDTF">2020-09-08T09:11:54Z</dcterms:modified>
</cp:coreProperties>
</file>